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4"/>
  </p:notesMasterIdLst>
  <p:sldIdLst>
    <p:sldId id="256" r:id="rId2"/>
    <p:sldId id="311" r:id="rId3"/>
    <p:sldId id="306" r:id="rId4"/>
    <p:sldId id="310" r:id="rId5"/>
    <p:sldId id="352" r:id="rId6"/>
    <p:sldId id="316" r:id="rId7"/>
    <p:sldId id="347" r:id="rId8"/>
    <p:sldId id="312" r:id="rId9"/>
    <p:sldId id="313" r:id="rId10"/>
    <p:sldId id="348" r:id="rId11"/>
    <p:sldId id="267" r:id="rId12"/>
    <p:sldId id="317" r:id="rId13"/>
    <p:sldId id="349" r:id="rId14"/>
    <p:sldId id="307" r:id="rId15"/>
    <p:sldId id="346" r:id="rId16"/>
    <p:sldId id="323" r:id="rId17"/>
    <p:sldId id="282" r:id="rId18"/>
    <p:sldId id="324" r:id="rId19"/>
    <p:sldId id="326" r:id="rId20"/>
    <p:sldId id="327" r:id="rId21"/>
    <p:sldId id="328"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44" r:id="rId36"/>
    <p:sldId id="345" r:id="rId37"/>
    <p:sldId id="342" r:id="rId38"/>
    <p:sldId id="343" r:id="rId39"/>
    <p:sldId id="353" r:id="rId40"/>
    <p:sldId id="318" r:id="rId41"/>
    <p:sldId id="355" r:id="rId42"/>
    <p:sldId id="356" r:id="rId43"/>
  </p:sldIdLst>
  <p:sldSz cx="9144000" cy="5143500" type="screen16x9"/>
  <p:notesSz cx="6858000" cy="9144000"/>
  <p:embeddedFontLst>
    <p:embeddedFont>
      <p:font typeface="Barlow Light" panose="020B0604020202020204" charset="0"/>
      <p:regular r:id="rId45"/>
      <p:bold r:id="rId46"/>
      <p:italic r:id="rId47"/>
      <p:boldItalic r:id="rId48"/>
    </p:embeddedFont>
    <p:embeddedFont>
      <p:font typeface="Montserrat" panose="020B0604020202020204" charset="0"/>
      <p:regular r:id="rId49"/>
      <p:bold r:id="rId50"/>
      <p:italic r:id="rId51"/>
      <p:boldItalic r:id="rId52"/>
    </p:embeddedFont>
    <p:embeddedFont>
      <p:font typeface="Source Sans Pro Light" panose="020B0604020202020204" charset="0"/>
      <p:regular r:id="rId53"/>
      <p:bold r:id="rId54"/>
      <p:italic r:id="rId55"/>
      <p:boldItalic r:id="rId56"/>
    </p:embeddedFont>
    <p:embeddedFont>
      <p:font typeface="Source Sans Pro" panose="020B0604020202020204" charset="0"/>
      <p:regular r:id="rId57"/>
      <p:bold r:id="rId58"/>
      <p:italic r:id="rId59"/>
      <p:boldItalic r:id="rId60"/>
    </p:embeddedFont>
    <p:embeddedFont>
      <p:font typeface="Fira Sans Extra Condensed Medium" panose="020B060402020202020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
      <p:font typeface="Source Sans Pro SemiBold" panose="020B0604020202020204" charset="0"/>
      <p:regular r:id="rId69"/>
      <p:bold r:id="rId70"/>
      <p:italic r:id="rId71"/>
      <p:boldItalic r:id="rId72"/>
    </p:embeddedFont>
    <p:embeddedFont>
      <p:font typeface="맑은 고딕" panose="020B0503020000020004" pitchFamily="34" charset="-127"/>
      <p:regular r:id="rId73"/>
      <p:bold r:id="rId74"/>
    </p:embeddedFont>
    <p:embeddedFont>
      <p:font typeface="Cambria Math" panose="02040503050406030204" pitchFamily="18"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1C1C1C"/>
    <a:srgbClr val="969696"/>
    <a:srgbClr val="4D4D4D"/>
    <a:srgbClr val="777777"/>
    <a:srgbClr val="5F5F5F"/>
    <a:srgbClr val="333333"/>
    <a:srgbClr val="868686"/>
    <a:srgbClr val="0C34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CC2F99-F73C-46A6-996A-E92F5247013A}">
  <a:tblStyle styleId="{F8CC2F99-F73C-46A6-996A-E92F524701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64" autoAdjust="0"/>
  </p:normalViewPr>
  <p:slideViewPr>
    <p:cSldViewPr snapToGrid="0">
      <p:cViewPr varScale="1">
        <p:scale>
          <a:sx n="90" d="100"/>
          <a:sy n="90" d="100"/>
        </p:scale>
        <p:origin x="66"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font" Target="fonts/font30.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b814feb9d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b814feb9d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41d900745_8_1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41d900745_8_12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04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41d900745_13_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41d900745_13_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8750" indent="0">
              <a:buNone/>
            </a:pPr>
            <a:endParaRPr lang="fr-FR" dirty="0"/>
          </a:p>
        </p:txBody>
      </p:sp>
    </p:spTree>
    <p:extLst>
      <p:ext uri="{BB962C8B-B14F-4D97-AF65-F5344CB8AC3E}">
        <p14:creationId xmlns:p14="http://schemas.microsoft.com/office/powerpoint/2010/main" val="3220226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dirty="0"/>
          </a:p>
        </p:txBody>
      </p:sp>
    </p:spTree>
    <p:extLst>
      <p:ext uri="{BB962C8B-B14F-4D97-AF65-F5344CB8AC3E}">
        <p14:creationId xmlns:p14="http://schemas.microsoft.com/office/powerpoint/2010/main" val="2768890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78189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852268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904901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34918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06711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758617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05f66ed5c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05f66ed5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333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519394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14141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670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026251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mc:Choice>
        <mc:Fallback xmlns="">
          <p:sp>
            <p:nvSpPr>
              <p:cNvPr id="3" name="Espace réservé des notes 2"/>
              <p:cNvSpPr>
                <a:spLocks noGrp="1"/>
              </p:cNvSpPr>
              <p:nvPr>
                <p:ph type="body" idx="1"/>
              </p:nvPr>
            </p:nvSpPr>
            <p:spPr/>
            <p:txBody>
              <a:bodyPr/>
              <a:lstStyle/>
              <a:p>
                <a:pPr marL="158750" indent="0">
                  <a:buNone/>
                </a:pPr>
                <a:r>
                  <a:rPr lang="fr-FR" sz="1100" b="0" i="0" u="none" strike="noStrike" cap="none" dirty="0" smtClean="0">
                    <a:solidFill>
                      <a:srgbClr val="000000"/>
                    </a:solidFill>
                    <a:effectLst/>
                    <a:latin typeface="Arial"/>
                    <a:ea typeface="Arial"/>
                    <a:cs typeface="Arial"/>
                    <a:sym typeface="Arial"/>
                  </a:rPr>
                  <a:t>Nous allons  calcul du </a:t>
                </a:r>
                <a:r>
                  <a:rPr lang="fr-FR" sz="1100" b="0" i="0" u="none" strike="noStrike" cap="none">
                    <a:solidFill>
                      <a:srgbClr val="000000"/>
                    </a:solidFill>
                    <a:effectLst/>
                    <a:latin typeface="Arial"/>
                    <a:ea typeface="Arial"/>
                    <a:cs typeface="Arial"/>
                    <a:sym typeface="Arial"/>
                  </a:rPr>
                  <a:t>𝜇</a:t>
                </a:r>
                <a:r>
                  <a:rPr lang="fr-FR" sz="1100" b="0" i="0" u="none" strike="noStrike" cap="none" dirty="0">
                    <a:solidFill>
                      <a:srgbClr val="000000"/>
                    </a:solidFill>
                    <a:effectLst/>
                    <a:latin typeface="Arial"/>
                    <a:ea typeface="Arial"/>
                    <a:cs typeface="Arial"/>
                    <a:sym typeface="Arial"/>
                  </a:rPr>
                  <a:t> pour pouvoir l’utiliser ultérieurement dans nos différents calculs selon le modèle Black and </a:t>
                </a:r>
                <a:r>
                  <a:rPr lang="fr-FR" sz="1100" b="0" i="0" u="none" strike="noStrike" cap="none" dirty="0" err="1">
                    <a:solidFill>
                      <a:srgbClr val="000000"/>
                    </a:solidFill>
                    <a:effectLst/>
                    <a:latin typeface="Arial"/>
                    <a:ea typeface="Arial"/>
                    <a:cs typeface="Arial"/>
                    <a:sym typeface="Arial"/>
                  </a:rPr>
                  <a:t>Scholes</a:t>
                </a:r>
                <a:r>
                  <a:rPr lang="fr-FR" sz="1100" b="0" i="0" u="none" strike="noStrike" cap="none" dirty="0">
                    <a:solidFill>
                      <a:srgbClr val="000000"/>
                    </a:solidFill>
                    <a:effectLst/>
                    <a:latin typeface="Arial"/>
                    <a:ea typeface="Arial"/>
                    <a:cs typeface="Arial"/>
                    <a:sym typeface="Arial"/>
                  </a:rPr>
                  <a:t> Le calcul de moyenne se fera ainsi </a:t>
                </a:r>
              </a:p>
            </p:txBody>
          </p:sp>
        </mc:Fallback>
      </mc:AlternateContent>
    </p:spTree>
    <p:extLst>
      <p:ext uri="{BB962C8B-B14F-4D97-AF65-F5344CB8AC3E}">
        <p14:creationId xmlns:p14="http://schemas.microsoft.com/office/powerpoint/2010/main" val="2299845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56267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8938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59227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31268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smtClean="0">
                <a:solidFill>
                  <a:srgbClr val="000000"/>
                </a:solidFill>
                <a:effectLst/>
                <a:latin typeface="Arial"/>
                <a:ea typeface="Arial"/>
                <a:cs typeface="Arial"/>
                <a:sym typeface="Arial"/>
              </a:rPr>
              <a:t>En utilisant le modèle Black-</a:t>
            </a:r>
            <a:r>
              <a:rPr lang="fr-FR" sz="1100" b="0" i="0" u="none" strike="noStrike" cap="none" dirty="0" err="1" smtClean="0">
                <a:solidFill>
                  <a:srgbClr val="000000"/>
                </a:solidFill>
                <a:effectLst/>
                <a:latin typeface="Arial"/>
                <a:ea typeface="Arial"/>
                <a:cs typeface="Arial"/>
                <a:sym typeface="Arial"/>
              </a:rPr>
              <a:t>Scholes</a:t>
            </a:r>
            <a:r>
              <a:rPr lang="fr-FR" sz="1100" b="0" i="0" u="none" strike="noStrike" cap="none" dirty="0" smtClean="0">
                <a:solidFill>
                  <a:srgbClr val="000000"/>
                </a:solidFill>
                <a:effectLst/>
                <a:latin typeface="Arial"/>
                <a:ea typeface="Arial"/>
                <a:cs typeface="Arial"/>
                <a:sym typeface="Arial"/>
              </a:rPr>
              <a:t> et la simulation Monte-Carlo. Utilisation du python comme méthode de calcul. Les résultats des deux méthodes sont quasiment égaux. Ce qui confirme nos résultats obtenus.</a:t>
            </a:r>
            <a:endParaRPr lang="fr-FR" dirty="0" smtClean="0"/>
          </a:p>
          <a:p>
            <a:pPr marL="158750" indent="0">
              <a:buNone/>
            </a:pPr>
            <a:endParaRPr lang="fr-FR" dirty="0"/>
          </a:p>
        </p:txBody>
      </p:sp>
    </p:spTree>
    <p:extLst>
      <p:ext uri="{BB962C8B-B14F-4D97-AF65-F5344CB8AC3E}">
        <p14:creationId xmlns:p14="http://schemas.microsoft.com/office/powerpoint/2010/main" val="348241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d70e888b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70e8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750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d70e888b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70e8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0859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endParaRPr lang="fr-FR" dirty="0"/>
          </a:p>
        </p:txBody>
      </p:sp>
    </p:spTree>
    <p:extLst>
      <p:ext uri="{BB962C8B-B14F-4D97-AF65-F5344CB8AC3E}">
        <p14:creationId xmlns:p14="http://schemas.microsoft.com/office/powerpoint/2010/main" val="313748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d70e888b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70e8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504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d70e888b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70e8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802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43764000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43764000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d70e888b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8d70e888b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888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58750" indent="0">
              <a:buNone/>
            </a:pPr>
            <a:endParaRPr lang="fr-FR" dirty="0"/>
          </a:p>
        </p:txBody>
      </p:sp>
    </p:spTree>
    <p:extLst>
      <p:ext uri="{BB962C8B-B14F-4D97-AF65-F5344CB8AC3E}">
        <p14:creationId xmlns:p14="http://schemas.microsoft.com/office/powerpoint/2010/main" val="4010999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rot="10800000">
            <a:off x="7230650" y="3206850"/>
            <a:ext cx="3876900" cy="3876900"/>
          </a:xfrm>
          <a:prstGeom prst="pie">
            <a:avLst>
              <a:gd name="adj1" fmla="val 0"/>
              <a:gd name="adj2" fmla="val 5425663"/>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281949" flipH="1">
            <a:off x="-5453412" y="-398880"/>
            <a:ext cx="11088372" cy="11088372"/>
          </a:xfrm>
          <a:prstGeom prst="blockArc">
            <a:avLst>
              <a:gd name="adj1" fmla="val 10532336"/>
              <a:gd name="adj2" fmla="val 17298376"/>
              <a:gd name="adj3" fmla="val 141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572050" y="1518175"/>
            <a:ext cx="1146000" cy="1146000"/>
          </a:xfrm>
          <a:prstGeom prst="ellipse">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flipH="1">
            <a:off x="3134019" y="1518174"/>
            <a:ext cx="5294700" cy="30798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9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flipH="1">
            <a:off x="808394" y="3631350"/>
            <a:ext cx="29058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design 2">
  <p:cSld name="TITLE_ONLY_1_1_1_1">
    <p:bg>
      <p:bgPr>
        <a:solidFill>
          <a:schemeClr val="dk2"/>
        </a:solidFill>
        <a:effectLst/>
      </p:bgPr>
    </p:bg>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2092450" y="445025"/>
            <a:ext cx="6331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b="0">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BLANK_1_2">
    <p:bg>
      <p:bgPr>
        <a:solidFill>
          <a:schemeClr val="dk2"/>
        </a:solidFill>
        <a:effectLst/>
      </p:bgPr>
    </p:bg>
    <p:spTree>
      <p:nvGrpSpPr>
        <p:cNvPr id="1" name="Shape 134"/>
        <p:cNvGrpSpPr/>
        <p:nvPr/>
      </p:nvGrpSpPr>
      <p:grpSpPr>
        <a:xfrm>
          <a:off x="0" y="0"/>
          <a:ext cx="0" cy="0"/>
          <a:chOff x="0" y="0"/>
          <a:chExt cx="0" cy="0"/>
        </a:xfrm>
      </p:grpSpPr>
      <p:sp>
        <p:nvSpPr>
          <p:cNvPr id="135" name="Google Shape;135;p23"/>
          <p:cNvSpPr/>
          <p:nvPr/>
        </p:nvSpPr>
        <p:spPr>
          <a:xfrm rot="10800000" flipH="1">
            <a:off x="-4226125" y="975150"/>
            <a:ext cx="8398200" cy="8398200"/>
          </a:xfrm>
          <a:prstGeom prst="pie">
            <a:avLst>
              <a:gd name="adj1" fmla="val 0"/>
              <a:gd name="adj2" fmla="val 5425663"/>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txBox="1">
            <a:spLocks noGrp="1"/>
          </p:cNvSpPr>
          <p:nvPr>
            <p:ph type="subTitle" idx="1"/>
          </p:nvPr>
        </p:nvSpPr>
        <p:spPr>
          <a:xfrm flipH="1">
            <a:off x="4859650" y="1951213"/>
            <a:ext cx="2897700" cy="11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400"/>
            </a:lvl1pPr>
            <a:lvl2pPr lvl="1" algn="ctr" rtl="0">
              <a:lnSpc>
                <a:spcPct val="100000"/>
              </a:lnSpc>
              <a:spcBef>
                <a:spcPts val="0"/>
              </a:spcBef>
              <a:spcAft>
                <a:spcPts val="0"/>
              </a:spcAft>
              <a:buSzPts val="1600"/>
              <a:buFont typeface="Nunito Light"/>
              <a:buChar char="○"/>
              <a:defRPr sz="1000"/>
            </a:lvl2pPr>
            <a:lvl3pPr lvl="2" algn="ctr" rtl="0">
              <a:lnSpc>
                <a:spcPct val="100000"/>
              </a:lnSpc>
              <a:spcBef>
                <a:spcPts val="0"/>
              </a:spcBef>
              <a:spcAft>
                <a:spcPts val="0"/>
              </a:spcAft>
              <a:buSzPts val="1500"/>
              <a:buFont typeface="Nunito Light"/>
              <a:buChar char="■"/>
              <a:defRPr sz="1000"/>
            </a:lvl3pPr>
            <a:lvl4pPr lvl="3" algn="ctr" rtl="0">
              <a:lnSpc>
                <a:spcPct val="100000"/>
              </a:lnSpc>
              <a:spcBef>
                <a:spcPts val="0"/>
              </a:spcBef>
              <a:spcAft>
                <a:spcPts val="0"/>
              </a:spcAft>
              <a:buSzPts val="1500"/>
              <a:buFont typeface="Nunito Light"/>
              <a:buChar char="●"/>
              <a:defRPr sz="1000"/>
            </a:lvl4pPr>
            <a:lvl5pPr lvl="4" algn="ctr" rtl="0">
              <a:lnSpc>
                <a:spcPct val="100000"/>
              </a:lnSpc>
              <a:spcBef>
                <a:spcPts val="0"/>
              </a:spcBef>
              <a:spcAft>
                <a:spcPts val="0"/>
              </a:spcAft>
              <a:buSzPts val="1400"/>
              <a:buFont typeface="Nunito Light"/>
              <a:buChar char="○"/>
              <a:defRPr sz="1000"/>
            </a:lvl5pPr>
            <a:lvl6pPr lvl="5" algn="ctr" rtl="0">
              <a:lnSpc>
                <a:spcPct val="100000"/>
              </a:lnSpc>
              <a:spcBef>
                <a:spcPts val="0"/>
              </a:spcBef>
              <a:spcAft>
                <a:spcPts val="0"/>
              </a:spcAft>
              <a:buSzPts val="1400"/>
              <a:buFont typeface="Nunito Light"/>
              <a:buChar char="■"/>
              <a:defRPr sz="1000"/>
            </a:lvl6pPr>
            <a:lvl7pPr lvl="6" algn="ctr" rtl="0">
              <a:lnSpc>
                <a:spcPct val="100000"/>
              </a:lnSpc>
              <a:spcBef>
                <a:spcPts val="0"/>
              </a:spcBef>
              <a:spcAft>
                <a:spcPts val="0"/>
              </a:spcAft>
              <a:buSzPts val="1300"/>
              <a:buFont typeface="Nunito Light"/>
              <a:buChar char="●"/>
              <a:defRPr sz="1000"/>
            </a:lvl7pPr>
            <a:lvl8pPr lvl="7" algn="ctr" rtl="0">
              <a:lnSpc>
                <a:spcPct val="100000"/>
              </a:lnSpc>
              <a:spcBef>
                <a:spcPts val="0"/>
              </a:spcBef>
              <a:spcAft>
                <a:spcPts val="0"/>
              </a:spcAft>
              <a:buSzPts val="1300"/>
              <a:buFont typeface="Nunito Light"/>
              <a:buChar char="○"/>
              <a:defRPr sz="1000"/>
            </a:lvl8pPr>
            <a:lvl9pPr lvl="8" algn="ctr" rtl="0">
              <a:lnSpc>
                <a:spcPct val="100000"/>
              </a:lnSpc>
              <a:spcBef>
                <a:spcPts val="0"/>
              </a:spcBef>
              <a:spcAft>
                <a:spcPts val="0"/>
              </a:spcAft>
              <a:buSzPts val="1200"/>
              <a:buFont typeface="Nunito Light"/>
              <a:buChar char="■"/>
              <a:defRPr sz="1000"/>
            </a:lvl9pPr>
          </a:lstStyle>
          <a:p>
            <a:endParaRPr/>
          </a:p>
        </p:txBody>
      </p:sp>
      <p:sp>
        <p:nvSpPr>
          <p:cNvPr id="137" name="Google Shape;137;p23"/>
          <p:cNvSpPr/>
          <p:nvPr/>
        </p:nvSpPr>
        <p:spPr>
          <a:xfrm>
            <a:off x="6795404" y="1068773"/>
            <a:ext cx="1070400" cy="1070400"/>
          </a:xfrm>
          <a:prstGeom prst="ellipse">
            <a:avLst/>
          </a:prstGeom>
          <a:solidFill>
            <a:srgbClr val="E09B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38" name="Google Shape;138;p23"/>
          <p:cNvSpPr/>
          <p:nvPr/>
        </p:nvSpPr>
        <p:spPr>
          <a:xfrm rot="10800000">
            <a:off x="6336375" y="2322425"/>
            <a:ext cx="5645700" cy="5645700"/>
          </a:xfrm>
          <a:prstGeom prst="pie">
            <a:avLst>
              <a:gd name="adj1" fmla="val 0"/>
              <a:gd name="adj2" fmla="val 5425663"/>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txBox="1">
            <a:spLocks noGrp="1"/>
          </p:cNvSpPr>
          <p:nvPr>
            <p:ph type="title"/>
          </p:nvPr>
        </p:nvSpPr>
        <p:spPr>
          <a:xfrm>
            <a:off x="2092450" y="445025"/>
            <a:ext cx="6331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b="0">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
    <p:bg>
      <p:bgPr>
        <a:solidFill>
          <a:schemeClr val="dk2"/>
        </a:solidFill>
        <a:effectLst/>
      </p:bgPr>
    </p:bg>
    <p:spTree>
      <p:nvGrpSpPr>
        <p:cNvPr id="1" name="Shape 17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4131525" y="4269425"/>
            <a:ext cx="566400" cy="566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10800000">
            <a:off x="6325000" y="2322425"/>
            <a:ext cx="5645700" cy="5645700"/>
          </a:xfrm>
          <a:prstGeom prst="pie">
            <a:avLst>
              <a:gd name="adj1" fmla="val 0"/>
              <a:gd name="adj2" fmla="val 5425663"/>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6289400" y="391275"/>
            <a:ext cx="566400" cy="566400"/>
          </a:xfrm>
          <a:prstGeom prst="ellipse">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898525" y="318375"/>
            <a:ext cx="1139700" cy="1139700"/>
          </a:xfrm>
          <a:prstGeom prst="donut">
            <a:avLst>
              <a:gd name="adj" fmla="val 12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4490825" y="2035663"/>
            <a:ext cx="3933600" cy="174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800">
                <a:solidFill>
                  <a:srgbClr val="F3F3F3"/>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 name="Google Shape;20;p3"/>
          <p:cNvSpPr txBox="1">
            <a:spLocks noGrp="1"/>
          </p:cNvSpPr>
          <p:nvPr>
            <p:ph type="subTitle" idx="1"/>
          </p:nvPr>
        </p:nvSpPr>
        <p:spPr>
          <a:xfrm>
            <a:off x="5656150" y="3799913"/>
            <a:ext cx="2768100" cy="46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400">
                <a:solidFill>
                  <a:srgbClr val="F3F3F3"/>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 name="Google Shape;21;p3"/>
          <p:cNvSpPr txBox="1">
            <a:spLocks noGrp="1"/>
          </p:cNvSpPr>
          <p:nvPr>
            <p:ph type="title" idx="2" hasCustomPrompt="1"/>
          </p:nvPr>
        </p:nvSpPr>
        <p:spPr>
          <a:xfrm flipH="1">
            <a:off x="6119950" y="874090"/>
            <a:ext cx="2304300" cy="11397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rgbClr val="E87E45"/>
              </a:buClr>
              <a:buSzPts val="3600"/>
              <a:buNone/>
              <a:defRPr sz="7200">
                <a:solidFill>
                  <a:srgbClr val="F3F3F3"/>
                </a:solidFill>
              </a:defRPr>
            </a:lvl1pPr>
            <a:lvl2pPr lvl="1"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22"/>
        <p:cNvGrpSpPr/>
        <p:nvPr/>
      </p:nvGrpSpPr>
      <p:grpSpPr>
        <a:xfrm>
          <a:off x="0" y="0"/>
          <a:ext cx="0" cy="0"/>
          <a:chOff x="0" y="0"/>
          <a:chExt cx="0" cy="0"/>
        </a:xfrm>
      </p:grpSpPr>
      <p:sp>
        <p:nvSpPr>
          <p:cNvPr id="23" name="Google Shape;23;p4"/>
          <p:cNvSpPr/>
          <p:nvPr/>
        </p:nvSpPr>
        <p:spPr>
          <a:xfrm rot="10800000" flipH="1">
            <a:off x="-1941149" y="3206850"/>
            <a:ext cx="3876900" cy="3876900"/>
          </a:xfrm>
          <a:prstGeom prst="pie">
            <a:avLst>
              <a:gd name="adj1" fmla="val 0"/>
              <a:gd name="adj2" fmla="val 5425663"/>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281949">
            <a:off x="3559740" y="-398880"/>
            <a:ext cx="11088372" cy="11088372"/>
          </a:xfrm>
          <a:prstGeom prst="blockArc">
            <a:avLst>
              <a:gd name="adj1" fmla="val 10532336"/>
              <a:gd name="adj2" fmla="val 17298376"/>
              <a:gd name="adj3" fmla="val 141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2092450" y="445025"/>
            <a:ext cx="63318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800" b="0">
                <a:latin typeface="Source Sans Pro SemiBold"/>
                <a:ea typeface="Source Sans Pro SemiBold"/>
                <a:cs typeface="Source Sans Pro SemiBold"/>
                <a:sym typeface="Source Sans Pro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19750" y="1152475"/>
            <a:ext cx="7704600" cy="34164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rgbClr val="0C343D"/>
              </a:buClr>
              <a:buSzPts val="1000"/>
              <a:buFont typeface="Josefin Slab Thin"/>
              <a:buChar char="●"/>
              <a:defRPr/>
            </a:lvl1pPr>
            <a:lvl2pPr marL="914400" lvl="1" indent="-304800" rtl="0">
              <a:spcBef>
                <a:spcPts val="0"/>
              </a:spcBef>
              <a:spcAft>
                <a:spcPts val="0"/>
              </a:spcAft>
              <a:buClr>
                <a:srgbClr val="0C343D"/>
              </a:buClr>
              <a:buSzPts val="1200"/>
              <a:buFont typeface="Josefin Slab Thin"/>
              <a:buChar char="○"/>
              <a:defRPr/>
            </a:lvl2pPr>
            <a:lvl3pPr marL="1371600" lvl="2" indent="-304800" rtl="0">
              <a:spcBef>
                <a:spcPts val="1600"/>
              </a:spcBef>
              <a:spcAft>
                <a:spcPts val="0"/>
              </a:spcAft>
              <a:buClr>
                <a:srgbClr val="0C343D"/>
              </a:buClr>
              <a:buSzPts val="1200"/>
              <a:buFont typeface="Josefin Slab Thin"/>
              <a:buChar char="■"/>
              <a:defRPr/>
            </a:lvl3pPr>
            <a:lvl4pPr marL="1828800" lvl="3" indent="-304800" rtl="0">
              <a:spcBef>
                <a:spcPts val="1600"/>
              </a:spcBef>
              <a:spcAft>
                <a:spcPts val="0"/>
              </a:spcAft>
              <a:buClr>
                <a:srgbClr val="0C343D"/>
              </a:buClr>
              <a:buSzPts val="1200"/>
              <a:buFont typeface="Josefin Slab Thin"/>
              <a:buChar char="●"/>
              <a:defRPr/>
            </a:lvl4pPr>
            <a:lvl5pPr marL="2286000" lvl="4" indent="-304800" rtl="0">
              <a:spcBef>
                <a:spcPts val="1600"/>
              </a:spcBef>
              <a:spcAft>
                <a:spcPts val="0"/>
              </a:spcAft>
              <a:buClr>
                <a:srgbClr val="0C343D"/>
              </a:buClr>
              <a:buSzPts val="1200"/>
              <a:buFont typeface="Josefin Slab Thin"/>
              <a:buChar char="○"/>
              <a:defRPr/>
            </a:lvl5pPr>
            <a:lvl6pPr marL="2743200" lvl="5" indent="-304800" rtl="0">
              <a:spcBef>
                <a:spcPts val="1600"/>
              </a:spcBef>
              <a:spcAft>
                <a:spcPts val="0"/>
              </a:spcAft>
              <a:buClr>
                <a:srgbClr val="0C343D"/>
              </a:buClr>
              <a:buSzPts val="1200"/>
              <a:buFont typeface="Josefin Slab Thin"/>
              <a:buChar char="■"/>
              <a:defRPr/>
            </a:lvl6pPr>
            <a:lvl7pPr marL="3200400" lvl="6" indent="-304800" rtl="0">
              <a:spcBef>
                <a:spcPts val="1600"/>
              </a:spcBef>
              <a:spcAft>
                <a:spcPts val="0"/>
              </a:spcAft>
              <a:buClr>
                <a:srgbClr val="0C343D"/>
              </a:buClr>
              <a:buSzPts val="1200"/>
              <a:buFont typeface="Josefin Slab Thin"/>
              <a:buChar char="●"/>
              <a:defRPr/>
            </a:lvl7pPr>
            <a:lvl8pPr marL="3657600" lvl="7" indent="-304800" rtl="0">
              <a:spcBef>
                <a:spcPts val="1600"/>
              </a:spcBef>
              <a:spcAft>
                <a:spcPts val="0"/>
              </a:spcAft>
              <a:buClr>
                <a:srgbClr val="0C343D"/>
              </a:buClr>
              <a:buSzPts val="1200"/>
              <a:buFont typeface="Josefin Slab Thin"/>
              <a:buChar char="○"/>
              <a:defRPr/>
            </a:lvl8pPr>
            <a:lvl9pPr marL="4114800" lvl="8" indent="-304800" rtl="0">
              <a:spcBef>
                <a:spcPts val="1600"/>
              </a:spcBef>
              <a:spcAft>
                <a:spcPts val="1600"/>
              </a:spcAft>
              <a:buClr>
                <a:srgbClr val="0C343D"/>
              </a:buClr>
              <a:buSzPts val="1200"/>
              <a:buFont typeface="Josefin Slab Thin"/>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19750" y="1197550"/>
            <a:ext cx="5543100" cy="1598700"/>
          </a:xfrm>
          <a:prstGeom prst="rect">
            <a:avLst/>
          </a:prstGeom>
        </p:spPr>
        <p:txBody>
          <a:bodyPr spcFirstLastPara="1" wrap="square" lIns="91425" tIns="91425" rIns="91425" bIns="91425" anchor="b" anchorCtr="0">
            <a:noAutofit/>
          </a:bodyPr>
          <a:lstStyle>
            <a:lvl1pPr lvl="0">
              <a:spcBef>
                <a:spcPts val="0"/>
              </a:spcBef>
              <a:spcAft>
                <a:spcPts val="0"/>
              </a:spcAft>
              <a:buSzPts val="2400"/>
              <a:buFont typeface="Source Sans Pro SemiBold"/>
              <a:buNone/>
              <a:defRPr sz="4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subTitle" idx="1"/>
          </p:nvPr>
        </p:nvSpPr>
        <p:spPr>
          <a:xfrm flipH="1">
            <a:off x="719625" y="2730550"/>
            <a:ext cx="4407000" cy="187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1" name="Google Shape;41;p7"/>
          <p:cNvSpPr/>
          <p:nvPr/>
        </p:nvSpPr>
        <p:spPr>
          <a:xfrm rot="-5400000">
            <a:off x="-863200" y="4282200"/>
            <a:ext cx="1726200" cy="1726200"/>
          </a:xfrm>
          <a:prstGeom prst="pie">
            <a:avLst>
              <a:gd name="adj1" fmla="val 0"/>
              <a:gd name="adj2" fmla="val 5425663"/>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4259250" y="2915075"/>
            <a:ext cx="1598700" cy="1598700"/>
          </a:xfrm>
          <a:prstGeom prst="donut">
            <a:avLst>
              <a:gd name="adj" fmla="val 12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9"/>
        <p:cNvGrpSpPr/>
        <p:nvPr/>
      </p:nvGrpSpPr>
      <p:grpSpPr>
        <a:xfrm>
          <a:off x="0" y="0"/>
          <a:ext cx="0" cy="0"/>
          <a:chOff x="0" y="0"/>
          <a:chExt cx="0" cy="0"/>
        </a:xfrm>
      </p:grpSpPr>
      <p:sp>
        <p:nvSpPr>
          <p:cNvPr id="50" name="Google Shape;50;p9"/>
          <p:cNvSpPr/>
          <p:nvPr/>
        </p:nvSpPr>
        <p:spPr>
          <a:xfrm>
            <a:off x="4166300" y="985200"/>
            <a:ext cx="1202400" cy="1202700"/>
          </a:xfrm>
          <a:prstGeom prst="ellipse">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title"/>
          </p:nvPr>
        </p:nvSpPr>
        <p:spPr>
          <a:xfrm>
            <a:off x="719750" y="2066475"/>
            <a:ext cx="3933600" cy="18204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800">
                <a:solidFill>
                  <a:srgbClr val="F3F3F3"/>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52" name="Google Shape;52;p9"/>
          <p:cNvSpPr txBox="1">
            <a:spLocks noGrp="1"/>
          </p:cNvSpPr>
          <p:nvPr>
            <p:ph type="subTitle" idx="1"/>
          </p:nvPr>
        </p:nvSpPr>
        <p:spPr>
          <a:xfrm>
            <a:off x="719750" y="3799913"/>
            <a:ext cx="2768100" cy="46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solidFill>
                  <a:srgbClr val="F3F3F3"/>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title" idx="2" hasCustomPrompt="1"/>
          </p:nvPr>
        </p:nvSpPr>
        <p:spPr>
          <a:xfrm flipH="1">
            <a:off x="719750" y="1225050"/>
            <a:ext cx="2304300" cy="1139700"/>
          </a:xfrm>
          <a:prstGeom prst="rect">
            <a:avLst/>
          </a:prstGeom>
          <a:noFill/>
        </p:spPr>
        <p:txBody>
          <a:bodyPr spcFirstLastPara="1" wrap="square" lIns="91425" tIns="91425" rIns="91425" bIns="91425" anchor="t" anchorCtr="0">
            <a:noAutofit/>
          </a:bodyPr>
          <a:lstStyle>
            <a:lvl1pPr lvl="0" rtl="0">
              <a:spcBef>
                <a:spcPts val="0"/>
              </a:spcBef>
              <a:spcAft>
                <a:spcPts val="0"/>
              </a:spcAft>
              <a:buClr>
                <a:srgbClr val="E87E45"/>
              </a:buClr>
              <a:buSzPts val="3600"/>
              <a:buNone/>
              <a:defRPr sz="7200">
                <a:solidFill>
                  <a:srgbClr val="F3F3F3"/>
                </a:solidFill>
              </a:defRPr>
            </a:lvl1pPr>
            <a:lvl2pPr lvl="1"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E87E45"/>
              </a:buClr>
              <a:buSzPts val="3600"/>
              <a:buFont typeface="Fira Sans Extra Condensed Medium"/>
              <a:buNone/>
              <a:defRPr sz="3600">
                <a:solidFill>
                  <a:srgbClr val="E87E45"/>
                </a:solidFill>
                <a:latin typeface="Fira Sans Extra Condensed Medium"/>
                <a:ea typeface="Fira Sans Extra Condensed Medium"/>
                <a:cs typeface="Fira Sans Extra Condensed Medium"/>
                <a:sym typeface="Fira Sans Extra Condensed Medium"/>
              </a:defRPr>
            </a:lvl9pPr>
          </a:lstStyle>
          <a:p>
            <a:r>
              <a:t>xx%</a:t>
            </a:r>
          </a:p>
        </p:txBody>
      </p:sp>
      <p:sp>
        <p:nvSpPr>
          <p:cNvPr id="54" name="Google Shape;54;p9"/>
          <p:cNvSpPr/>
          <p:nvPr/>
        </p:nvSpPr>
        <p:spPr>
          <a:xfrm>
            <a:off x="7356575" y="3285075"/>
            <a:ext cx="1300800" cy="1300800"/>
          </a:xfrm>
          <a:prstGeom prst="donut">
            <a:avLst>
              <a:gd name="adj" fmla="val 12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4533450" y="4164725"/>
            <a:ext cx="359100" cy="35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BLANK_1">
    <p:bg>
      <p:bgPr>
        <a:solidFill>
          <a:schemeClr val="dk2"/>
        </a:solidFill>
        <a:effectLst/>
      </p:bgPr>
    </p:bg>
    <p:spTree>
      <p:nvGrpSpPr>
        <p:cNvPr id="1" name="Shape 84"/>
        <p:cNvGrpSpPr/>
        <p:nvPr/>
      </p:nvGrpSpPr>
      <p:grpSpPr>
        <a:xfrm>
          <a:off x="0" y="0"/>
          <a:ext cx="0" cy="0"/>
          <a:chOff x="0" y="0"/>
          <a:chExt cx="0" cy="0"/>
        </a:xfrm>
      </p:grpSpPr>
      <p:sp>
        <p:nvSpPr>
          <p:cNvPr id="85" name="Google Shape;85;p14"/>
          <p:cNvSpPr/>
          <p:nvPr/>
        </p:nvSpPr>
        <p:spPr>
          <a:xfrm rot="-5400000">
            <a:off x="-3686125" y="1452225"/>
            <a:ext cx="7379100" cy="7379100"/>
          </a:xfrm>
          <a:prstGeom prst="pie">
            <a:avLst>
              <a:gd name="adj1" fmla="val 0"/>
              <a:gd name="adj2" fmla="val 5425663"/>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7123450" y="765150"/>
            <a:ext cx="1300800" cy="1300800"/>
          </a:xfrm>
          <a:prstGeom prst="donut">
            <a:avLst>
              <a:gd name="adj" fmla="val 12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txBox="1">
            <a:spLocks noGrp="1"/>
          </p:cNvSpPr>
          <p:nvPr>
            <p:ph type="title"/>
          </p:nvPr>
        </p:nvSpPr>
        <p:spPr>
          <a:xfrm>
            <a:off x="719750" y="1159200"/>
            <a:ext cx="4664400" cy="1598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4"/>
          <p:cNvSpPr txBox="1">
            <a:spLocks noGrp="1"/>
          </p:cNvSpPr>
          <p:nvPr>
            <p:ph type="subTitle" idx="1"/>
          </p:nvPr>
        </p:nvSpPr>
        <p:spPr>
          <a:xfrm flipH="1">
            <a:off x="719750" y="2757900"/>
            <a:ext cx="7656900" cy="215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SzPts val="1600"/>
              <a:buFont typeface="Nunito Light"/>
              <a:buChar char="○"/>
              <a:defRPr sz="1000"/>
            </a:lvl2pPr>
            <a:lvl3pPr lvl="2" algn="ctr" rtl="0">
              <a:lnSpc>
                <a:spcPct val="100000"/>
              </a:lnSpc>
              <a:spcBef>
                <a:spcPts val="0"/>
              </a:spcBef>
              <a:spcAft>
                <a:spcPts val="0"/>
              </a:spcAft>
              <a:buSzPts val="1500"/>
              <a:buFont typeface="Nunito Light"/>
              <a:buChar char="■"/>
              <a:defRPr sz="1000"/>
            </a:lvl3pPr>
            <a:lvl4pPr lvl="3" algn="ctr" rtl="0">
              <a:lnSpc>
                <a:spcPct val="100000"/>
              </a:lnSpc>
              <a:spcBef>
                <a:spcPts val="0"/>
              </a:spcBef>
              <a:spcAft>
                <a:spcPts val="0"/>
              </a:spcAft>
              <a:buSzPts val="1500"/>
              <a:buFont typeface="Nunito Light"/>
              <a:buChar char="●"/>
              <a:defRPr sz="1000"/>
            </a:lvl4pPr>
            <a:lvl5pPr lvl="4" algn="ctr" rtl="0">
              <a:lnSpc>
                <a:spcPct val="100000"/>
              </a:lnSpc>
              <a:spcBef>
                <a:spcPts val="0"/>
              </a:spcBef>
              <a:spcAft>
                <a:spcPts val="0"/>
              </a:spcAft>
              <a:buSzPts val="1400"/>
              <a:buFont typeface="Nunito Light"/>
              <a:buChar char="○"/>
              <a:defRPr sz="1000"/>
            </a:lvl5pPr>
            <a:lvl6pPr lvl="5" algn="ctr" rtl="0">
              <a:lnSpc>
                <a:spcPct val="100000"/>
              </a:lnSpc>
              <a:spcBef>
                <a:spcPts val="0"/>
              </a:spcBef>
              <a:spcAft>
                <a:spcPts val="0"/>
              </a:spcAft>
              <a:buSzPts val="1400"/>
              <a:buFont typeface="Nunito Light"/>
              <a:buChar char="■"/>
              <a:defRPr sz="1000"/>
            </a:lvl6pPr>
            <a:lvl7pPr lvl="6" algn="ctr" rtl="0">
              <a:lnSpc>
                <a:spcPct val="100000"/>
              </a:lnSpc>
              <a:spcBef>
                <a:spcPts val="0"/>
              </a:spcBef>
              <a:spcAft>
                <a:spcPts val="0"/>
              </a:spcAft>
              <a:buSzPts val="1300"/>
              <a:buFont typeface="Nunito Light"/>
              <a:buChar char="●"/>
              <a:defRPr sz="1000"/>
            </a:lvl7pPr>
            <a:lvl8pPr lvl="7" algn="ctr" rtl="0">
              <a:lnSpc>
                <a:spcPct val="100000"/>
              </a:lnSpc>
              <a:spcBef>
                <a:spcPts val="0"/>
              </a:spcBef>
              <a:spcAft>
                <a:spcPts val="0"/>
              </a:spcAft>
              <a:buSzPts val="1300"/>
              <a:buFont typeface="Nunito Light"/>
              <a:buChar char="○"/>
              <a:defRPr sz="1000"/>
            </a:lvl8pPr>
            <a:lvl9pPr lvl="8" algn="ctr" rtl="0">
              <a:lnSpc>
                <a:spcPct val="100000"/>
              </a:lnSpc>
              <a:spcBef>
                <a:spcPts val="0"/>
              </a:spcBef>
              <a:spcAft>
                <a:spcPts val="0"/>
              </a:spcAft>
              <a:buSzPts val="1200"/>
              <a:buFont typeface="Nunito Light"/>
              <a:buChar char="■"/>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design ">
  <p:cSld name="TITLE_ONLY_1">
    <p:bg>
      <p:bgPr>
        <a:solidFill>
          <a:schemeClr val="dk2"/>
        </a:solidFill>
        <a:effectLst/>
      </p:bgPr>
    </p:bg>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2092450" y="445025"/>
            <a:ext cx="6331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b="0">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18"/>
          <p:cNvSpPr/>
          <p:nvPr/>
        </p:nvSpPr>
        <p:spPr>
          <a:xfrm rot="10800000" flipH="1">
            <a:off x="-2837075" y="2322425"/>
            <a:ext cx="5645700" cy="5645700"/>
          </a:xfrm>
          <a:prstGeom prst="pie">
            <a:avLst>
              <a:gd name="adj1" fmla="val 0"/>
              <a:gd name="adj2" fmla="val 5425663"/>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
  <p:cSld name="TITLE_ONLY_1_1">
    <p:bg>
      <p:bgPr>
        <a:solidFill>
          <a:schemeClr val="dk2"/>
        </a:solidFill>
        <a:effectLst/>
      </p:bgPr>
    </p:bg>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2092450" y="445025"/>
            <a:ext cx="6331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b="0">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19"/>
          <p:cNvSpPr/>
          <p:nvPr/>
        </p:nvSpPr>
        <p:spPr>
          <a:xfrm rot="281941">
            <a:off x="6362388" y="2408468"/>
            <a:ext cx="5478414" cy="5478414"/>
          </a:xfrm>
          <a:prstGeom prst="blockArc">
            <a:avLst>
              <a:gd name="adj1" fmla="val 10532336"/>
              <a:gd name="adj2" fmla="val 16027238"/>
              <a:gd name="adj3" fmla="val 70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design 1">
  <p:cSld name="TITLE_ONLY_1_1_1">
    <p:bg>
      <p:bgPr>
        <a:solidFill>
          <a:schemeClr val="dk2"/>
        </a:solidFill>
        <a:effectLst/>
      </p:bgPr>
    </p:bg>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2092450" y="445025"/>
            <a:ext cx="6331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b="0">
                <a:latin typeface="Source Sans Pro SemiBold"/>
                <a:ea typeface="Source Sans Pro SemiBold"/>
                <a:cs typeface="Source Sans Pro SemiBold"/>
                <a:sym typeface="Source Sans Pro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20"/>
          <p:cNvSpPr/>
          <p:nvPr/>
        </p:nvSpPr>
        <p:spPr>
          <a:xfrm rot="-281941" flipH="1">
            <a:off x="-2677950" y="2408468"/>
            <a:ext cx="5478414" cy="5478414"/>
          </a:xfrm>
          <a:prstGeom prst="blockArc">
            <a:avLst>
              <a:gd name="adj1" fmla="val 10532336"/>
              <a:gd name="adj2" fmla="val 16027238"/>
              <a:gd name="adj3" fmla="val 709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Source Sans Pro SemiBold"/>
              <a:buNone/>
              <a:defRPr sz="2800">
                <a:solidFill>
                  <a:srgbClr val="F3F3F3"/>
                </a:solidFill>
                <a:latin typeface="Source Sans Pro SemiBold"/>
                <a:ea typeface="Source Sans Pro SemiBold"/>
                <a:cs typeface="Source Sans Pro SemiBold"/>
                <a:sym typeface="Source Sans Pro SemiBold"/>
              </a:defRPr>
            </a:lvl1pPr>
            <a:lvl2pPr lvl="1">
              <a:spcBef>
                <a:spcPts val="0"/>
              </a:spcBef>
              <a:spcAft>
                <a:spcPts val="0"/>
              </a:spcAft>
              <a:buClr>
                <a:srgbClr val="F3F3F3"/>
              </a:buClr>
              <a:buSzPts val="2800"/>
              <a:buFont typeface="Source Sans Pro"/>
              <a:buNone/>
              <a:defRPr sz="2800" b="1">
                <a:solidFill>
                  <a:srgbClr val="F3F3F3"/>
                </a:solidFill>
                <a:latin typeface="Source Sans Pro"/>
                <a:ea typeface="Source Sans Pro"/>
                <a:cs typeface="Source Sans Pro"/>
                <a:sym typeface="Source Sans Pro"/>
              </a:defRPr>
            </a:lvl2pPr>
            <a:lvl3pPr lvl="2">
              <a:spcBef>
                <a:spcPts val="0"/>
              </a:spcBef>
              <a:spcAft>
                <a:spcPts val="0"/>
              </a:spcAft>
              <a:buClr>
                <a:srgbClr val="F3F3F3"/>
              </a:buClr>
              <a:buSzPts val="2800"/>
              <a:buFont typeface="Source Sans Pro"/>
              <a:buNone/>
              <a:defRPr sz="2800" b="1">
                <a:solidFill>
                  <a:srgbClr val="F3F3F3"/>
                </a:solidFill>
                <a:latin typeface="Source Sans Pro"/>
                <a:ea typeface="Source Sans Pro"/>
                <a:cs typeface="Source Sans Pro"/>
                <a:sym typeface="Source Sans Pro"/>
              </a:defRPr>
            </a:lvl3pPr>
            <a:lvl4pPr lvl="3">
              <a:spcBef>
                <a:spcPts val="0"/>
              </a:spcBef>
              <a:spcAft>
                <a:spcPts val="0"/>
              </a:spcAft>
              <a:buClr>
                <a:srgbClr val="F3F3F3"/>
              </a:buClr>
              <a:buSzPts val="2800"/>
              <a:buFont typeface="Source Sans Pro"/>
              <a:buNone/>
              <a:defRPr sz="2800" b="1">
                <a:solidFill>
                  <a:srgbClr val="F3F3F3"/>
                </a:solidFill>
                <a:latin typeface="Source Sans Pro"/>
                <a:ea typeface="Source Sans Pro"/>
                <a:cs typeface="Source Sans Pro"/>
                <a:sym typeface="Source Sans Pro"/>
              </a:defRPr>
            </a:lvl4pPr>
            <a:lvl5pPr lvl="4">
              <a:spcBef>
                <a:spcPts val="0"/>
              </a:spcBef>
              <a:spcAft>
                <a:spcPts val="0"/>
              </a:spcAft>
              <a:buClr>
                <a:srgbClr val="F3F3F3"/>
              </a:buClr>
              <a:buSzPts val="2800"/>
              <a:buFont typeface="Source Sans Pro"/>
              <a:buNone/>
              <a:defRPr sz="2800" b="1">
                <a:solidFill>
                  <a:srgbClr val="F3F3F3"/>
                </a:solidFill>
                <a:latin typeface="Source Sans Pro"/>
                <a:ea typeface="Source Sans Pro"/>
                <a:cs typeface="Source Sans Pro"/>
                <a:sym typeface="Source Sans Pro"/>
              </a:defRPr>
            </a:lvl5pPr>
            <a:lvl6pPr lvl="5">
              <a:spcBef>
                <a:spcPts val="0"/>
              </a:spcBef>
              <a:spcAft>
                <a:spcPts val="0"/>
              </a:spcAft>
              <a:buClr>
                <a:srgbClr val="F3F3F3"/>
              </a:buClr>
              <a:buSzPts val="2800"/>
              <a:buFont typeface="Source Sans Pro"/>
              <a:buNone/>
              <a:defRPr sz="2800" b="1">
                <a:solidFill>
                  <a:srgbClr val="F3F3F3"/>
                </a:solidFill>
                <a:latin typeface="Source Sans Pro"/>
                <a:ea typeface="Source Sans Pro"/>
                <a:cs typeface="Source Sans Pro"/>
                <a:sym typeface="Source Sans Pro"/>
              </a:defRPr>
            </a:lvl6pPr>
            <a:lvl7pPr lvl="6">
              <a:spcBef>
                <a:spcPts val="0"/>
              </a:spcBef>
              <a:spcAft>
                <a:spcPts val="0"/>
              </a:spcAft>
              <a:buClr>
                <a:srgbClr val="F3F3F3"/>
              </a:buClr>
              <a:buSzPts val="2800"/>
              <a:buFont typeface="Source Sans Pro"/>
              <a:buNone/>
              <a:defRPr sz="2800" b="1">
                <a:solidFill>
                  <a:srgbClr val="F3F3F3"/>
                </a:solidFill>
                <a:latin typeface="Source Sans Pro"/>
                <a:ea typeface="Source Sans Pro"/>
                <a:cs typeface="Source Sans Pro"/>
                <a:sym typeface="Source Sans Pro"/>
              </a:defRPr>
            </a:lvl7pPr>
            <a:lvl8pPr lvl="7">
              <a:spcBef>
                <a:spcPts val="0"/>
              </a:spcBef>
              <a:spcAft>
                <a:spcPts val="0"/>
              </a:spcAft>
              <a:buClr>
                <a:srgbClr val="F3F3F3"/>
              </a:buClr>
              <a:buSzPts val="2800"/>
              <a:buFont typeface="Source Sans Pro"/>
              <a:buNone/>
              <a:defRPr sz="2800" b="1">
                <a:solidFill>
                  <a:srgbClr val="F3F3F3"/>
                </a:solidFill>
                <a:latin typeface="Source Sans Pro"/>
                <a:ea typeface="Source Sans Pro"/>
                <a:cs typeface="Source Sans Pro"/>
                <a:sym typeface="Source Sans Pro"/>
              </a:defRPr>
            </a:lvl8pPr>
            <a:lvl9pPr lvl="8">
              <a:spcBef>
                <a:spcPts val="0"/>
              </a:spcBef>
              <a:spcAft>
                <a:spcPts val="0"/>
              </a:spcAft>
              <a:buClr>
                <a:srgbClr val="F3F3F3"/>
              </a:buClr>
              <a:buSzPts val="2800"/>
              <a:buFont typeface="Source Sans Pro"/>
              <a:buNone/>
              <a:defRPr sz="2800" b="1">
                <a:solidFill>
                  <a:srgbClr val="F3F3F3"/>
                </a:solidFill>
                <a:latin typeface="Source Sans Pro"/>
                <a:ea typeface="Source Sans Pro"/>
                <a:cs typeface="Source Sans Pro"/>
                <a:sym typeface="Source Sans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F3F3F3"/>
              </a:buClr>
              <a:buSzPts val="1200"/>
              <a:buFont typeface="Barlow Light"/>
              <a:buChar char="●"/>
              <a:defRPr sz="1200">
                <a:solidFill>
                  <a:srgbClr val="F3F3F3"/>
                </a:solidFill>
                <a:latin typeface="Barlow Light"/>
                <a:ea typeface="Barlow Light"/>
                <a:cs typeface="Barlow Light"/>
                <a:sym typeface="Barlow Light"/>
              </a:defRPr>
            </a:lvl1pPr>
            <a:lvl2pPr marL="914400" lvl="1" indent="-304800">
              <a:lnSpc>
                <a:spcPct val="100000"/>
              </a:lnSpc>
              <a:spcBef>
                <a:spcPts val="1600"/>
              </a:spcBef>
              <a:spcAft>
                <a:spcPts val="0"/>
              </a:spcAft>
              <a:buClr>
                <a:srgbClr val="F3F3F3"/>
              </a:buClr>
              <a:buSzPts val="1200"/>
              <a:buFont typeface="Barlow Light"/>
              <a:buChar char="○"/>
              <a:defRPr sz="1200">
                <a:solidFill>
                  <a:srgbClr val="F3F3F3"/>
                </a:solidFill>
                <a:latin typeface="Barlow Light"/>
                <a:ea typeface="Barlow Light"/>
                <a:cs typeface="Barlow Light"/>
                <a:sym typeface="Barlow Light"/>
              </a:defRPr>
            </a:lvl2pPr>
            <a:lvl3pPr marL="1371600" lvl="2" indent="-304800">
              <a:lnSpc>
                <a:spcPct val="100000"/>
              </a:lnSpc>
              <a:spcBef>
                <a:spcPts val="1600"/>
              </a:spcBef>
              <a:spcAft>
                <a:spcPts val="0"/>
              </a:spcAft>
              <a:buClr>
                <a:srgbClr val="F3F3F3"/>
              </a:buClr>
              <a:buSzPts val="1200"/>
              <a:buFont typeface="Barlow Light"/>
              <a:buChar char="■"/>
              <a:defRPr sz="1200">
                <a:solidFill>
                  <a:srgbClr val="F3F3F3"/>
                </a:solidFill>
                <a:latin typeface="Barlow Light"/>
                <a:ea typeface="Barlow Light"/>
                <a:cs typeface="Barlow Light"/>
                <a:sym typeface="Barlow Light"/>
              </a:defRPr>
            </a:lvl3pPr>
            <a:lvl4pPr marL="1828800" lvl="3" indent="-304800">
              <a:lnSpc>
                <a:spcPct val="100000"/>
              </a:lnSpc>
              <a:spcBef>
                <a:spcPts val="1600"/>
              </a:spcBef>
              <a:spcAft>
                <a:spcPts val="0"/>
              </a:spcAft>
              <a:buClr>
                <a:srgbClr val="F3F3F3"/>
              </a:buClr>
              <a:buSzPts val="1200"/>
              <a:buFont typeface="Barlow Light"/>
              <a:buChar char="●"/>
              <a:defRPr sz="1200">
                <a:solidFill>
                  <a:srgbClr val="F3F3F3"/>
                </a:solidFill>
                <a:latin typeface="Barlow Light"/>
                <a:ea typeface="Barlow Light"/>
                <a:cs typeface="Barlow Light"/>
                <a:sym typeface="Barlow Light"/>
              </a:defRPr>
            </a:lvl4pPr>
            <a:lvl5pPr marL="2286000" lvl="4" indent="-304800">
              <a:lnSpc>
                <a:spcPct val="100000"/>
              </a:lnSpc>
              <a:spcBef>
                <a:spcPts val="1600"/>
              </a:spcBef>
              <a:spcAft>
                <a:spcPts val="0"/>
              </a:spcAft>
              <a:buClr>
                <a:srgbClr val="F3F3F3"/>
              </a:buClr>
              <a:buSzPts val="1200"/>
              <a:buFont typeface="Barlow Light"/>
              <a:buChar char="○"/>
              <a:defRPr sz="1200">
                <a:solidFill>
                  <a:srgbClr val="F3F3F3"/>
                </a:solidFill>
                <a:latin typeface="Barlow Light"/>
                <a:ea typeface="Barlow Light"/>
                <a:cs typeface="Barlow Light"/>
                <a:sym typeface="Barlow Light"/>
              </a:defRPr>
            </a:lvl5pPr>
            <a:lvl6pPr marL="2743200" lvl="5" indent="-304800">
              <a:lnSpc>
                <a:spcPct val="100000"/>
              </a:lnSpc>
              <a:spcBef>
                <a:spcPts val="1600"/>
              </a:spcBef>
              <a:spcAft>
                <a:spcPts val="0"/>
              </a:spcAft>
              <a:buClr>
                <a:srgbClr val="F3F3F3"/>
              </a:buClr>
              <a:buSzPts val="1200"/>
              <a:buFont typeface="Barlow Light"/>
              <a:buChar char="■"/>
              <a:defRPr sz="1200">
                <a:solidFill>
                  <a:srgbClr val="F3F3F3"/>
                </a:solidFill>
                <a:latin typeface="Barlow Light"/>
                <a:ea typeface="Barlow Light"/>
                <a:cs typeface="Barlow Light"/>
                <a:sym typeface="Barlow Light"/>
              </a:defRPr>
            </a:lvl6pPr>
            <a:lvl7pPr marL="3200400" lvl="6" indent="-304800">
              <a:lnSpc>
                <a:spcPct val="100000"/>
              </a:lnSpc>
              <a:spcBef>
                <a:spcPts val="1600"/>
              </a:spcBef>
              <a:spcAft>
                <a:spcPts val="0"/>
              </a:spcAft>
              <a:buClr>
                <a:srgbClr val="F3F3F3"/>
              </a:buClr>
              <a:buSzPts val="1200"/>
              <a:buFont typeface="Barlow Light"/>
              <a:buChar char="●"/>
              <a:defRPr sz="1200">
                <a:solidFill>
                  <a:srgbClr val="F3F3F3"/>
                </a:solidFill>
                <a:latin typeface="Barlow Light"/>
                <a:ea typeface="Barlow Light"/>
                <a:cs typeface="Barlow Light"/>
                <a:sym typeface="Barlow Light"/>
              </a:defRPr>
            </a:lvl7pPr>
            <a:lvl8pPr marL="3657600" lvl="7" indent="-304800">
              <a:lnSpc>
                <a:spcPct val="100000"/>
              </a:lnSpc>
              <a:spcBef>
                <a:spcPts val="1600"/>
              </a:spcBef>
              <a:spcAft>
                <a:spcPts val="0"/>
              </a:spcAft>
              <a:buClr>
                <a:srgbClr val="F3F3F3"/>
              </a:buClr>
              <a:buSzPts val="1200"/>
              <a:buFont typeface="Barlow Light"/>
              <a:buChar char="○"/>
              <a:defRPr sz="1200">
                <a:solidFill>
                  <a:srgbClr val="F3F3F3"/>
                </a:solidFill>
                <a:latin typeface="Barlow Light"/>
                <a:ea typeface="Barlow Light"/>
                <a:cs typeface="Barlow Light"/>
                <a:sym typeface="Barlow Light"/>
              </a:defRPr>
            </a:lvl8pPr>
            <a:lvl9pPr marL="4114800" lvl="8" indent="-304800">
              <a:lnSpc>
                <a:spcPct val="100000"/>
              </a:lnSpc>
              <a:spcBef>
                <a:spcPts val="1600"/>
              </a:spcBef>
              <a:spcAft>
                <a:spcPts val="1600"/>
              </a:spcAft>
              <a:buClr>
                <a:srgbClr val="F3F3F3"/>
              </a:buClr>
              <a:buSzPts val="1200"/>
              <a:buFont typeface="Barlow Light"/>
              <a:buChar char="■"/>
              <a:defRPr sz="1200">
                <a:solidFill>
                  <a:srgbClr val="F3F3F3"/>
                </a:solidFill>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60" r:id="rId6"/>
    <p:sldLayoutId id="2147483664" r:id="rId7"/>
    <p:sldLayoutId id="2147483665" r:id="rId8"/>
    <p:sldLayoutId id="2147483666" r:id="rId9"/>
    <p:sldLayoutId id="2147483667" r:id="rId10"/>
    <p:sldLayoutId id="2147483669"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4"/>
        <p:cNvGrpSpPr/>
        <p:nvPr/>
      </p:nvGrpSpPr>
      <p:grpSpPr>
        <a:xfrm>
          <a:off x="0" y="0"/>
          <a:ext cx="0" cy="0"/>
          <a:chOff x="0" y="0"/>
          <a:chExt cx="0" cy="0"/>
        </a:xfrm>
      </p:grpSpPr>
      <p:sp>
        <p:nvSpPr>
          <p:cNvPr id="185" name="Google Shape;185;p32"/>
          <p:cNvSpPr txBox="1">
            <a:spLocks noGrp="1"/>
          </p:cNvSpPr>
          <p:nvPr>
            <p:ph type="ctrTitle"/>
          </p:nvPr>
        </p:nvSpPr>
        <p:spPr>
          <a:xfrm flipH="1">
            <a:off x="155864" y="250483"/>
            <a:ext cx="8148164" cy="3079800"/>
          </a:xfrm>
          <a:prstGeom prst="rect">
            <a:avLst/>
          </a:prstGeom>
        </p:spPr>
        <p:txBody>
          <a:bodyPr spcFirstLastPara="1" wrap="square" lIns="91425" tIns="91425" rIns="91425" bIns="91425" anchor="b" anchorCtr="0">
            <a:noAutofit/>
          </a:bodyPr>
          <a:lstStyle/>
          <a:p>
            <a:pPr lvl="0" algn="l"/>
            <a:r>
              <a:rPr lang="en" sz="6000" b="1" dirty="0"/>
              <a:t>Implémentation du modéle de </a:t>
            </a:r>
            <a:r>
              <a:rPr lang="en" sz="6000" b="1" dirty="0" smtClean="0"/>
              <a:t/>
            </a:r>
            <a:br>
              <a:rPr lang="en" sz="6000" b="1" dirty="0" smtClean="0"/>
            </a:br>
            <a:r>
              <a:rPr lang="en" sz="6000" b="1" dirty="0" smtClean="0"/>
              <a:t>Black-Scholes</a:t>
            </a:r>
            <a:endParaRPr sz="6000" dirty="0"/>
          </a:p>
        </p:txBody>
      </p:sp>
      <p:sp>
        <p:nvSpPr>
          <p:cNvPr id="186" name="Google Shape;186;p32"/>
          <p:cNvSpPr txBox="1">
            <a:spLocks noGrp="1"/>
          </p:cNvSpPr>
          <p:nvPr>
            <p:ph type="subTitle" idx="1"/>
          </p:nvPr>
        </p:nvSpPr>
        <p:spPr>
          <a:xfrm flipH="1">
            <a:off x="953866" y="3206427"/>
            <a:ext cx="3379142" cy="513518"/>
          </a:xfrm>
          <a:prstGeom prst="rect">
            <a:avLst/>
          </a:prstGeom>
        </p:spPr>
        <p:txBody>
          <a:bodyPr spcFirstLastPara="1" wrap="square" lIns="91425" tIns="91425" rIns="91425" bIns="91425" anchor="t" anchorCtr="0">
            <a:noAutofit/>
          </a:bodyPr>
          <a:lstStyle/>
          <a:p>
            <a:pPr marL="0" lvl="0" indent="0" algn="ctr"/>
            <a:r>
              <a:rPr lang="fr-FR" dirty="0"/>
              <a:t>Au sein de l’entreprise ADWYA</a:t>
            </a:r>
          </a:p>
        </p:txBody>
      </p:sp>
      <p:grpSp>
        <p:nvGrpSpPr>
          <p:cNvPr id="4" name="Google Shape;1317;p15"/>
          <p:cNvGrpSpPr/>
          <p:nvPr/>
        </p:nvGrpSpPr>
        <p:grpSpPr>
          <a:xfrm>
            <a:off x="4703235" y="1610592"/>
            <a:ext cx="907855" cy="932092"/>
            <a:chOff x="1611825" y="1896250"/>
            <a:chExt cx="54200" cy="54175"/>
          </a:xfrm>
        </p:grpSpPr>
        <p:sp>
          <p:nvSpPr>
            <p:cNvPr id="5"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Google Shape;213;p35"/>
          <p:cNvPicPr preferRelativeResize="0"/>
          <p:nvPr/>
        </p:nvPicPr>
        <p:blipFill>
          <a:blip r:embed="rId3">
            <a:extLst>
              <a:ext uri="{28A0092B-C50C-407E-A947-70E740481C1C}">
                <a14:useLocalDpi xmlns:a14="http://schemas.microsoft.com/office/drawing/2010/main" val="0"/>
              </a:ext>
            </a:extLst>
          </a:blip>
          <a:stretch>
            <a:fillRect/>
          </a:stretch>
        </p:blipFill>
        <p:spPr>
          <a:xfrm>
            <a:off x="5822079" y="2836896"/>
            <a:ext cx="1522910" cy="1713754"/>
          </a:xfrm>
          <a:prstGeom prst="ellipse">
            <a:avLst/>
          </a:prstGeom>
          <a:noFill/>
          <a:ln>
            <a:noFill/>
          </a:ln>
        </p:spPr>
      </p:pic>
      <p:grpSp>
        <p:nvGrpSpPr>
          <p:cNvPr id="11" name="Google Shape;1317;p15"/>
          <p:cNvGrpSpPr/>
          <p:nvPr/>
        </p:nvGrpSpPr>
        <p:grpSpPr>
          <a:xfrm>
            <a:off x="5761971" y="4315628"/>
            <a:ext cx="593558" cy="678167"/>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Google Shape;213;p35"/>
          <p:cNvPicPr preferRelativeResize="0"/>
          <p:nvPr/>
        </p:nvPicPr>
        <p:blipFill>
          <a:blip r:embed="rId4">
            <a:extLst>
              <a:ext uri="{28A0092B-C50C-407E-A947-70E740481C1C}">
                <a14:useLocalDpi xmlns:a14="http://schemas.microsoft.com/office/drawing/2010/main" val="0"/>
              </a:ext>
            </a:extLst>
          </a:blip>
          <a:stretch>
            <a:fillRect/>
          </a:stretch>
        </p:blipFill>
        <p:spPr>
          <a:xfrm>
            <a:off x="7052160" y="801988"/>
            <a:ext cx="1461244" cy="1695971"/>
          </a:xfrm>
          <a:prstGeom prst="ellipse">
            <a:avLst/>
          </a:prstGeom>
          <a:noFill/>
          <a:ln>
            <a:noFill/>
          </a:ln>
        </p:spPr>
      </p:pic>
      <p:grpSp>
        <p:nvGrpSpPr>
          <p:cNvPr id="18" name="Google Shape;1317;p15"/>
          <p:cNvGrpSpPr/>
          <p:nvPr/>
        </p:nvGrpSpPr>
        <p:grpSpPr>
          <a:xfrm>
            <a:off x="6992052" y="2178132"/>
            <a:ext cx="593558" cy="678167"/>
            <a:chOff x="1611825" y="1896250"/>
            <a:chExt cx="54200" cy="54175"/>
          </a:xfrm>
        </p:grpSpPr>
        <p:sp>
          <p:nvSpPr>
            <p:cNvPr id="19"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186;p32"/>
          <p:cNvSpPr txBox="1">
            <a:spLocks/>
          </p:cNvSpPr>
          <p:nvPr/>
        </p:nvSpPr>
        <p:spPr>
          <a:xfrm flipH="1">
            <a:off x="3782178" y="4741080"/>
            <a:ext cx="1667291" cy="327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Barlow Light"/>
              <a:buNone/>
              <a:defRPr sz="1800" b="0" i="0" u="none" strike="noStrike" cap="none">
                <a:solidFill>
                  <a:srgbClr val="F3F3F3"/>
                </a:solidFill>
                <a:latin typeface="Barlow Light"/>
                <a:ea typeface="Barlow Light"/>
                <a:cs typeface="Barlow Light"/>
                <a:sym typeface="Barlow Light"/>
              </a:defRPr>
            </a:lvl1pPr>
            <a:lvl2pPr marL="914400" marR="0" lvl="1"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2pPr>
            <a:lvl3pPr marL="1371600" marR="0" lvl="2"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3pPr>
            <a:lvl4pPr marL="1828800" marR="0" lvl="3"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4pPr>
            <a:lvl5pPr marL="2286000" marR="0" lvl="4"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5pPr>
            <a:lvl6pPr marL="2743200" marR="0" lvl="5"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6pPr>
            <a:lvl7pPr marL="3200400" marR="0" lvl="6"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7pPr>
            <a:lvl8pPr marL="3657600" marR="0" lvl="7"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8pPr>
            <a:lvl9pPr marL="4114800" marR="0" lvl="8"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9pPr>
          </a:lstStyle>
          <a:p>
            <a:pPr marL="0" indent="0" algn="ctr"/>
            <a:r>
              <a:rPr lang="fr-FR" sz="1400" b="1" dirty="0" smtClean="0">
                <a:solidFill>
                  <a:srgbClr val="868686"/>
                </a:solidFill>
              </a:rPr>
              <a:t>2020-2021</a:t>
            </a:r>
            <a:endParaRPr lang="fr-FR" sz="1400" b="1" dirty="0">
              <a:solidFill>
                <a:srgbClr val="868686"/>
              </a:solidFill>
            </a:endParaRPr>
          </a:p>
        </p:txBody>
      </p:sp>
      <p:sp>
        <p:nvSpPr>
          <p:cNvPr id="25" name="Google Shape;186;p32"/>
          <p:cNvSpPr txBox="1">
            <a:spLocks/>
          </p:cNvSpPr>
          <p:nvPr/>
        </p:nvSpPr>
        <p:spPr>
          <a:xfrm flipH="1">
            <a:off x="6475502" y="4474924"/>
            <a:ext cx="1828526" cy="513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Barlow Light"/>
              <a:buNone/>
              <a:defRPr sz="1800" b="0" i="0" u="none" strike="noStrike" cap="none">
                <a:solidFill>
                  <a:srgbClr val="F3F3F3"/>
                </a:solidFill>
                <a:latin typeface="Barlow Light"/>
                <a:ea typeface="Barlow Light"/>
                <a:cs typeface="Barlow Light"/>
                <a:sym typeface="Barlow Light"/>
              </a:defRPr>
            </a:lvl1pPr>
            <a:lvl2pPr marL="914400" marR="0" lvl="1"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2pPr>
            <a:lvl3pPr marL="1371600" marR="0" lvl="2"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3pPr>
            <a:lvl4pPr marL="1828800" marR="0" lvl="3"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4pPr>
            <a:lvl5pPr marL="2286000" marR="0" lvl="4"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5pPr>
            <a:lvl6pPr marL="2743200" marR="0" lvl="5"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6pPr>
            <a:lvl7pPr marL="3200400" marR="0" lvl="6"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7pPr>
            <a:lvl8pPr marL="3657600" marR="0" lvl="7"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8pPr>
            <a:lvl9pPr marL="4114800" marR="0" lvl="8"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9pPr>
          </a:lstStyle>
          <a:p>
            <a:pPr marL="0" indent="0" algn="ctr"/>
            <a:r>
              <a:rPr lang="fr-FR" dirty="0" smtClean="0"/>
              <a:t>Onss AKAICHI</a:t>
            </a:r>
            <a:endParaRPr lang="fr-FR" dirty="0"/>
          </a:p>
        </p:txBody>
      </p:sp>
      <p:sp>
        <p:nvSpPr>
          <p:cNvPr id="26" name="Google Shape;186;p32"/>
          <p:cNvSpPr txBox="1">
            <a:spLocks/>
          </p:cNvSpPr>
          <p:nvPr/>
        </p:nvSpPr>
        <p:spPr>
          <a:xfrm flipH="1">
            <a:off x="7392108" y="2436031"/>
            <a:ext cx="1711758" cy="5135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Barlow Light"/>
              <a:buNone/>
              <a:defRPr sz="1800" b="0" i="0" u="none" strike="noStrike" cap="none">
                <a:solidFill>
                  <a:srgbClr val="F3F3F3"/>
                </a:solidFill>
                <a:latin typeface="Barlow Light"/>
                <a:ea typeface="Barlow Light"/>
                <a:cs typeface="Barlow Light"/>
                <a:sym typeface="Barlow Light"/>
              </a:defRPr>
            </a:lvl1pPr>
            <a:lvl2pPr marL="914400" marR="0" lvl="1"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2pPr>
            <a:lvl3pPr marL="1371600" marR="0" lvl="2"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3pPr>
            <a:lvl4pPr marL="1828800" marR="0" lvl="3"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4pPr>
            <a:lvl5pPr marL="2286000" marR="0" lvl="4"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5pPr>
            <a:lvl6pPr marL="2743200" marR="0" lvl="5"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6pPr>
            <a:lvl7pPr marL="3200400" marR="0" lvl="6"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7pPr>
            <a:lvl8pPr marL="3657600" marR="0" lvl="7"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8pPr>
            <a:lvl9pPr marL="4114800" marR="0" lvl="8" indent="-304800" algn="ctr" rtl="0">
              <a:lnSpc>
                <a:spcPct val="100000"/>
              </a:lnSpc>
              <a:spcBef>
                <a:spcPts val="0"/>
              </a:spcBef>
              <a:spcAft>
                <a:spcPts val="0"/>
              </a:spcAft>
              <a:buClr>
                <a:srgbClr val="F3F3F3"/>
              </a:buClr>
              <a:buSzPts val="2800"/>
              <a:buFont typeface="Barlow Light"/>
              <a:buNone/>
              <a:defRPr sz="2800" b="0" i="0" u="none" strike="noStrike" cap="none">
                <a:solidFill>
                  <a:srgbClr val="F3F3F3"/>
                </a:solidFill>
                <a:latin typeface="Barlow Light"/>
                <a:ea typeface="Barlow Light"/>
                <a:cs typeface="Barlow Light"/>
                <a:sym typeface="Barlow Light"/>
              </a:defRPr>
            </a:lvl9pPr>
          </a:lstStyle>
          <a:p>
            <a:pPr marL="0" indent="0" algn="ctr"/>
            <a:r>
              <a:rPr lang="fr-FR" dirty="0" smtClean="0"/>
              <a:t>Asma NOURI</a:t>
            </a:r>
            <a:endParaRPr lang="fr-FR" dirty="0"/>
          </a:p>
        </p:txBody>
      </p:sp>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474" y="3590290"/>
            <a:ext cx="1949344" cy="111994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p:nvPr/>
        </p:nvSpPr>
        <p:spPr>
          <a:xfrm>
            <a:off x="4166727" y="971889"/>
            <a:ext cx="1205400" cy="12054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1"/>
          <p:cNvSpPr txBox="1">
            <a:spLocks noGrp="1"/>
          </p:cNvSpPr>
          <p:nvPr>
            <p:ph type="title"/>
          </p:nvPr>
        </p:nvSpPr>
        <p:spPr>
          <a:xfrm>
            <a:off x="2054549" y="2437336"/>
            <a:ext cx="5429755" cy="148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PRESENTATION DE L’ENTREPRISE</a:t>
            </a:r>
            <a:endParaRPr dirty="0">
              <a:solidFill>
                <a:srgbClr val="20C8C8"/>
              </a:solidFill>
            </a:endParaRPr>
          </a:p>
        </p:txBody>
      </p:sp>
      <p:sp>
        <p:nvSpPr>
          <p:cNvPr id="199" name="Google Shape;199;p41"/>
          <p:cNvSpPr txBox="1">
            <a:spLocks noGrp="1"/>
          </p:cNvSpPr>
          <p:nvPr>
            <p:ph type="title" idx="2"/>
          </p:nvPr>
        </p:nvSpPr>
        <p:spPr>
          <a:xfrm>
            <a:off x="3874377" y="1128027"/>
            <a:ext cx="17901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03</a:t>
            </a:r>
            <a:endParaRPr dirty="0"/>
          </a:p>
        </p:txBody>
      </p:sp>
      <p:cxnSp>
        <p:nvCxnSpPr>
          <p:cNvPr id="6" name="Connecteur droit 5"/>
          <p:cNvCxnSpPr/>
          <p:nvPr/>
        </p:nvCxnSpPr>
        <p:spPr>
          <a:xfrm flipV="1">
            <a:off x="2380462" y="3919636"/>
            <a:ext cx="4861055" cy="0"/>
          </a:xfrm>
          <a:prstGeom prst="line">
            <a:avLst/>
          </a:prstGeom>
          <a:ln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752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4"/>
        <p:cNvGrpSpPr/>
        <p:nvPr/>
      </p:nvGrpSpPr>
      <p:grpSpPr>
        <a:xfrm>
          <a:off x="0" y="0"/>
          <a:ext cx="0" cy="0"/>
          <a:chOff x="0" y="0"/>
          <a:chExt cx="0" cy="0"/>
        </a:xfrm>
      </p:grpSpPr>
      <p:pic>
        <p:nvPicPr>
          <p:cNvPr id="305" name="Google Shape;305;p43"/>
          <p:cNvPicPr preferRelativeResize="0"/>
          <p:nvPr/>
        </p:nvPicPr>
        <p:blipFill>
          <a:blip r:embed="rId3">
            <a:extLst>
              <a:ext uri="{28A0092B-C50C-407E-A947-70E740481C1C}">
                <a14:useLocalDpi xmlns:a14="http://schemas.microsoft.com/office/drawing/2010/main" val="0"/>
              </a:ext>
            </a:extLst>
          </a:blip>
          <a:stretch>
            <a:fillRect/>
          </a:stretch>
        </p:blipFill>
        <p:spPr>
          <a:xfrm>
            <a:off x="4944533" y="214489"/>
            <a:ext cx="4515556" cy="4549422"/>
          </a:xfrm>
          <a:prstGeom prst="ellipse">
            <a:avLst/>
          </a:prstGeom>
          <a:noFill/>
          <a:ln>
            <a:noFill/>
          </a:ln>
        </p:spPr>
      </p:pic>
      <p:sp>
        <p:nvSpPr>
          <p:cNvPr id="306" name="Google Shape;306;p43"/>
          <p:cNvSpPr/>
          <p:nvPr/>
        </p:nvSpPr>
        <p:spPr>
          <a:xfrm>
            <a:off x="4166300" y="985200"/>
            <a:ext cx="1202400" cy="1202700"/>
          </a:xfrm>
          <a:prstGeom prst="ellipse">
            <a:avLst/>
          </a:prstGeom>
          <a:solidFill>
            <a:srgbClr val="E09B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3"/>
          <p:cNvSpPr txBox="1">
            <a:spLocks noGrp="1"/>
          </p:cNvSpPr>
          <p:nvPr>
            <p:ph type="title"/>
          </p:nvPr>
        </p:nvSpPr>
        <p:spPr>
          <a:xfrm>
            <a:off x="279483" y="214489"/>
            <a:ext cx="5543100" cy="1598700"/>
          </a:xfrm>
          <a:prstGeom prst="rect">
            <a:avLst/>
          </a:prstGeom>
        </p:spPr>
        <p:txBody>
          <a:bodyPr spcFirstLastPara="1" wrap="square" lIns="91425" tIns="91425" rIns="91425" bIns="91425" anchor="b" anchorCtr="0">
            <a:noAutofit/>
          </a:bodyPr>
          <a:lstStyle/>
          <a:p>
            <a:pPr lvl="0"/>
            <a:r>
              <a:rPr lang="en" dirty="0">
                <a:solidFill>
                  <a:schemeClr val="tx1"/>
                </a:solidFill>
              </a:rPr>
              <a:t>Présentation</a:t>
            </a:r>
            <a:r>
              <a:rPr lang="en" dirty="0"/>
              <a:t> de l’entreprise</a:t>
            </a:r>
            <a:endParaRPr dirty="0"/>
          </a:p>
        </p:txBody>
      </p:sp>
      <p:sp>
        <p:nvSpPr>
          <p:cNvPr id="7" name="Google Shape;647;p52"/>
          <p:cNvSpPr txBox="1">
            <a:spLocks/>
          </p:cNvSpPr>
          <p:nvPr/>
        </p:nvSpPr>
        <p:spPr>
          <a:xfrm>
            <a:off x="297786" y="1949679"/>
            <a:ext cx="4628444" cy="23030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1000"/>
              <a:buFont typeface="Barlow Light"/>
              <a:buNone/>
              <a:defRPr sz="1600" b="0" i="0" u="none" strike="noStrike" cap="none">
                <a:solidFill>
                  <a:srgbClr val="F3F3F3"/>
                </a:solidFill>
                <a:latin typeface="Barlow Light"/>
                <a:ea typeface="Barlow Light"/>
                <a:cs typeface="Barlow Light"/>
                <a:sym typeface="Barlow Light"/>
              </a:defRPr>
            </a:lvl1pPr>
            <a:lvl2pPr marL="914400" marR="0" lvl="1" indent="-304800" algn="ctr" rtl="0">
              <a:lnSpc>
                <a:spcPct val="100000"/>
              </a:lnSpc>
              <a:spcBef>
                <a:spcPts val="0"/>
              </a:spcBef>
              <a:spcAft>
                <a:spcPts val="0"/>
              </a:spcAft>
              <a:buClr>
                <a:srgbClr val="F3F3F3"/>
              </a:buClr>
              <a:buSzPts val="1000"/>
              <a:buFont typeface="Barlow Light"/>
              <a:buNone/>
              <a:defRPr sz="1000" b="0" i="0" u="none" strike="noStrike" cap="none">
                <a:solidFill>
                  <a:srgbClr val="F3F3F3"/>
                </a:solidFill>
                <a:latin typeface="Barlow Light"/>
                <a:ea typeface="Barlow Light"/>
                <a:cs typeface="Barlow Light"/>
                <a:sym typeface="Barlow Light"/>
              </a:defRPr>
            </a:lvl2pPr>
            <a:lvl3pPr marL="1371600" marR="0" lvl="2" indent="-304800" algn="ctr" rtl="0">
              <a:lnSpc>
                <a:spcPct val="100000"/>
              </a:lnSpc>
              <a:spcBef>
                <a:spcPts val="0"/>
              </a:spcBef>
              <a:spcAft>
                <a:spcPts val="0"/>
              </a:spcAft>
              <a:buClr>
                <a:srgbClr val="F3F3F3"/>
              </a:buClr>
              <a:buSzPts val="1000"/>
              <a:buFont typeface="Barlow Light"/>
              <a:buNone/>
              <a:defRPr sz="1000" b="0" i="0" u="none" strike="noStrike" cap="none">
                <a:solidFill>
                  <a:srgbClr val="F3F3F3"/>
                </a:solidFill>
                <a:latin typeface="Barlow Light"/>
                <a:ea typeface="Barlow Light"/>
                <a:cs typeface="Barlow Light"/>
                <a:sym typeface="Barlow Light"/>
              </a:defRPr>
            </a:lvl3pPr>
            <a:lvl4pPr marL="1828800" marR="0" lvl="3" indent="-304800" algn="ctr" rtl="0">
              <a:lnSpc>
                <a:spcPct val="100000"/>
              </a:lnSpc>
              <a:spcBef>
                <a:spcPts val="0"/>
              </a:spcBef>
              <a:spcAft>
                <a:spcPts val="0"/>
              </a:spcAft>
              <a:buClr>
                <a:srgbClr val="F3F3F3"/>
              </a:buClr>
              <a:buSzPts val="1000"/>
              <a:buFont typeface="Barlow Light"/>
              <a:buNone/>
              <a:defRPr sz="1000" b="0" i="0" u="none" strike="noStrike" cap="none">
                <a:solidFill>
                  <a:srgbClr val="F3F3F3"/>
                </a:solidFill>
                <a:latin typeface="Barlow Light"/>
                <a:ea typeface="Barlow Light"/>
                <a:cs typeface="Barlow Light"/>
                <a:sym typeface="Barlow Light"/>
              </a:defRPr>
            </a:lvl4pPr>
            <a:lvl5pPr marL="2286000" marR="0" lvl="4" indent="-304800" algn="ctr" rtl="0">
              <a:lnSpc>
                <a:spcPct val="100000"/>
              </a:lnSpc>
              <a:spcBef>
                <a:spcPts val="0"/>
              </a:spcBef>
              <a:spcAft>
                <a:spcPts val="0"/>
              </a:spcAft>
              <a:buClr>
                <a:srgbClr val="F3F3F3"/>
              </a:buClr>
              <a:buSzPts val="1000"/>
              <a:buFont typeface="Barlow Light"/>
              <a:buNone/>
              <a:defRPr sz="1000" b="0" i="0" u="none" strike="noStrike" cap="none">
                <a:solidFill>
                  <a:srgbClr val="F3F3F3"/>
                </a:solidFill>
                <a:latin typeface="Barlow Light"/>
                <a:ea typeface="Barlow Light"/>
                <a:cs typeface="Barlow Light"/>
                <a:sym typeface="Barlow Light"/>
              </a:defRPr>
            </a:lvl5pPr>
            <a:lvl6pPr marL="2743200" marR="0" lvl="5" indent="-304800" algn="ctr" rtl="0">
              <a:lnSpc>
                <a:spcPct val="100000"/>
              </a:lnSpc>
              <a:spcBef>
                <a:spcPts val="0"/>
              </a:spcBef>
              <a:spcAft>
                <a:spcPts val="0"/>
              </a:spcAft>
              <a:buClr>
                <a:srgbClr val="F3F3F3"/>
              </a:buClr>
              <a:buSzPts val="1000"/>
              <a:buFont typeface="Barlow Light"/>
              <a:buNone/>
              <a:defRPr sz="1000" b="0" i="0" u="none" strike="noStrike" cap="none">
                <a:solidFill>
                  <a:srgbClr val="F3F3F3"/>
                </a:solidFill>
                <a:latin typeface="Barlow Light"/>
                <a:ea typeface="Barlow Light"/>
                <a:cs typeface="Barlow Light"/>
                <a:sym typeface="Barlow Light"/>
              </a:defRPr>
            </a:lvl6pPr>
            <a:lvl7pPr marL="3200400" marR="0" lvl="6" indent="-304800" algn="ctr" rtl="0">
              <a:lnSpc>
                <a:spcPct val="100000"/>
              </a:lnSpc>
              <a:spcBef>
                <a:spcPts val="0"/>
              </a:spcBef>
              <a:spcAft>
                <a:spcPts val="0"/>
              </a:spcAft>
              <a:buClr>
                <a:srgbClr val="F3F3F3"/>
              </a:buClr>
              <a:buSzPts val="1000"/>
              <a:buFont typeface="Barlow Light"/>
              <a:buNone/>
              <a:defRPr sz="1000" b="0" i="0" u="none" strike="noStrike" cap="none">
                <a:solidFill>
                  <a:srgbClr val="F3F3F3"/>
                </a:solidFill>
                <a:latin typeface="Barlow Light"/>
                <a:ea typeface="Barlow Light"/>
                <a:cs typeface="Barlow Light"/>
                <a:sym typeface="Barlow Light"/>
              </a:defRPr>
            </a:lvl7pPr>
            <a:lvl8pPr marL="3657600" marR="0" lvl="7" indent="-304800" algn="ctr" rtl="0">
              <a:lnSpc>
                <a:spcPct val="100000"/>
              </a:lnSpc>
              <a:spcBef>
                <a:spcPts val="0"/>
              </a:spcBef>
              <a:spcAft>
                <a:spcPts val="0"/>
              </a:spcAft>
              <a:buClr>
                <a:srgbClr val="F3F3F3"/>
              </a:buClr>
              <a:buSzPts val="1000"/>
              <a:buFont typeface="Barlow Light"/>
              <a:buNone/>
              <a:defRPr sz="1000" b="0" i="0" u="none" strike="noStrike" cap="none">
                <a:solidFill>
                  <a:srgbClr val="F3F3F3"/>
                </a:solidFill>
                <a:latin typeface="Barlow Light"/>
                <a:ea typeface="Barlow Light"/>
                <a:cs typeface="Barlow Light"/>
                <a:sym typeface="Barlow Light"/>
              </a:defRPr>
            </a:lvl8pPr>
            <a:lvl9pPr marL="4114800" marR="0" lvl="8" indent="-304800" algn="ctr" rtl="0">
              <a:lnSpc>
                <a:spcPct val="100000"/>
              </a:lnSpc>
              <a:spcBef>
                <a:spcPts val="0"/>
              </a:spcBef>
              <a:spcAft>
                <a:spcPts val="0"/>
              </a:spcAft>
              <a:buClr>
                <a:srgbClr val="F3F3F3"/>
              </a:buClr>
              <a:buSzPts val="1000"/>
              <a:buFont typeface="Barlow Light"/>
              <a:buNone/>
              <a:defRPr sz="1000" b="0" i="0" u="none" strike="noStrike" cap="none">
                <a:solidFill>
                  <a:srgbClr val="F3F3F3"/>
                </a:solidFill>
                <a:latin typeface="Barlow Light"/>
                <a:ea typeface="Barlow Light"/>
                <a:cs typeface="Barlow Light"/>
                <a:sym typeface="Barlow Light"/>
              </a:defRPr>
            </a:lvl9pPr>
          </a:lstStyle>
          <a:p>
            <a:pPr marL="0" indent="0">
              <a:spcAft>
                <a:spcPts val="1600"/>
              </a:spcAft>
            </a:pPr>
            <a:r>
              <a:rPr lang="fr-FR" sz="1400" dirty="0" err="1" smtClean="0">
                <a:latin typeface="Source Sans Pro" panose="020B0604020202020204" charset="0"/>
              </a:rPr>
              <a:t>Adwya</a:t>
            </a:r>
            <a:r>
              <a:rPr lang="fr-FR" sz="1400" dirty="0" smtClean="0">
                <a:latin typeface="Source Sans Pro" panose="020B0604020202020204" charset="0"/>
              </a:rPr>
              <a:t> est spécialisé dans la fabrication et la commercialisation de produits pharmaceutiques. Le CA par activité se répartit comme suit :</a:t>
            </a:r>
            <a:br>
              <a:rPr lang="fr-FR" sz="1400" dirty="0" smtClean="0">
                <a:latin typeface="Source Sans Pro" panose="020B0604020202020204" charset="0"/>
              </a:rPr>
            </a:br>
            <a:r>
              <a:rPr lang="fr-FR" sz="1400" dirty="0" smtClean="0">
                <a:latin typeface="Source Sans Pro" panose="020B0604020202020204" charset="0"/>
              </a:rPr>
              <a:t>- vente de médicaments officinaux sous licences (58,7%’) ;</a:t>
            </a:r>
            <a:br>
              <a:rPr lang="fr-FR" sz="1400" dirty="0" smtClean="0">
                <a:latin typeface="Source Sans Pro" panose="020B0604020202020204" charset="0"/>
              </a:rPr>
            </a:br>
            <a:r>
              <a:rPr lang="fr-FR" sz="1400" dirty="0" smtClean="0">
                <a:latin typeface="Source Sans Pro" panose="020B0604020202020204" charset="0"/>
              </a:rPr>
              <a:t>- vente de médicaments officinaux génériques (36,1%) ;</a:t>
            </a:r>
            <a:br>
              <a:rPr lang="fr-FR" sz="1400" dirty="0" smtClean="0">
                <a:latin typeface="Source Sans Pro" panose="020B0604020202020204" charset="0"/>
              </a:rPr>
            </a:br>
            <a:r>
              <a:rPr lang="fr-FR" sz="1400" dirty="0" smtClean="0">
                <a:latin typeface="Source Sans Pro" panose="020B0604020202020204" charset="0"/>
              </a:rPr>
              <a:t>- vente de médicaments aux hôpitaux (3,5%) ;</a:t>
            </a:r>
            <a:br>
              <a:rPr lang="fr-FR" sz="1400" dirty="0" smtClean="0">
                <a:latin typeface="Source Sans Pro" panose="020B0604020202020204" charset="0"/>
              </a:rPr>
            </a:br>
            <a:r>
              <a:rPr lang="fr-FR" sz="1400" dirty="0" smtClean="0">
                <a:latin typeface="Source Sans Pro" panose="020B0604020202020204" charset="0"/>
              </a:rPr>
              <a:t>- prestations de façonnage (0,8%) : prestations d’emballage des produits fabriqués ;</a:t>
            </a:r>
            <a:br>
              <a:rPr lang="fr-FR" sz="1400" dirty="0" smtClean="0">
                <a:latin typeface="Source Sans Pro" panose="020B0604020202020204" charset="0"/>
              </a:rPr>
            </a:br>
            <a:r>
              <a:rPr lang="fr-FR" sz="1400" dirty="0" smtClean="0">
                <a:latin typeface="Source Sans Pro" panose="020B0604020202020204" charset="0"/>
              </a:rPr>
              <a:t>- autres (0,2%).</a:t>
            </a:r>
            <a:br>
              <a:rPr lang="fr-FR" sz="1400" dirty="0" smtClean="0">
                <a:latin typeface="Source Sans Pro" panose="020B0604020202020204" charset="0"/>
              </a:rPr>
            </a:br>
            <a:r>
              <a:rPr lang="fr-FR" sz="1400" dirty="0" smtClean="0">
                <a:latin typeface="Source Sans Pro" panose="020B0604020202020204" charset="0"/>
              </a:rPr>
              <a:t>Le solde du CA (0,7%) concerne l’activité assurée à l’international ;</a:t>
            </a:r>
            <a:br>
              <a:rPr lang="fr-FR" sz="1400" dirty="0" smtClean="0">
                <a:latin typeface="Source Sans Pro" panose="020B0604020202020204" charset="0"/>
              </a:rPr>
            </a:br>
            <a:r>
              <a:rPr lang="fr-FR" sz="1400" dirty="0" smtClean="0">
                <a:latin typeface="Source Sans Pro" panose="020B0604020202020204" charset="0"/>
              </a:rPr>
              <a:t>Nombre d’employés : 543 personnes.</a:t>
            </a:r>
            <a:endParaRPr lang="fr-FR" sz="1400" dirty="0">
              <a:latin typeface="Source Sans Pro" panose="020B0604020202020204" charset="0"/>
            </a:endParaRPr>
          </a:p>
        </p:txBody>
      </p:sp>
      <p:grpSp>
        <p:nvGrpSpPr>
          <p:cNvPr id="8" name="Google Shape;1317;p15"/>
          <p:cNvGrpSpPr/>
          <p:nvPr/>
        </p:nvGrpSpPr>
        <p:grpSpPr>
          <a:xfrm>
            <a:off x="4313572" y="1120504"/>
            <a:ext cx="907855" cy="932092"/>
            <a:chOff x="1611825" y="1896250"/>
            <a:chExt cx="54200" cy="54175"/>
          </a:xfrm>
        </p:grpSpPr>
        <p:sp>
          <p:nvSpPr>
            <p:cNvPr id="9"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p:nvPr/>
        </p:nvSpPr>
        <p:spPr>
          <a:xfrm>
            <a:off x="4166727" y="971889"/>
            <a:ext cx="1205400" cy="12054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1"/>
          <p:cNvSpPr txBox="1">
            <a:spLocks noGrp="1"/>
          </p:cNvSpPr>
          <p:nvPr>
            <p:ph type="title"/>
          </p:nvPr>
        </p:nvSpPr>
        <p:spPr>
          <a:xfrm>
            <a:off x="1961031" y="2141557"/>
            <a:ext cx="5429755" cy="148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IMPLEMENTATION</a:t>
            </a:r>
            <a:endParaRPr dirty="0">
              <a:solidFill>
                <a:srgbClr val="20C8C8"/>
              </a:solidFill>
            </a:endParaRPr>
          </a:p>
        </p:txBody>
      </p:sp>
      <p:sp>
        <p:nvSpPr>
          <p:cNvPr id="199" name="Google Shape;199;p41"/>
          <p:cNvSpPr txBox="1">
            <a:spLocks noGrp="1"/>
          </p:cNvSpPr>
          <p:nvPr>
            <p:ph type="title" idx="2"/>
          </p:nvPr>
        </p:nvSpPr>
        <p:spPr>
          <a:xfrm>
            <a:off x="3874377" y="1128027"/>
            <a:ext cx="17901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04</a:t>
            </a:r>
            <a:endParaRPr dirty="0"/>
          </a:p>
        </p:txBody>
      </p:sp>
      <p:cxnSp>
        <p:nvCxnSpPr>
          <p:cNvPr id="6" name="Connecteur droit 5"/>
          <p:cNvCxnSpPr/>
          <p:nvPr/>
        </p:nvCxnSpPr>
        <p:spPr>
          <a:xfrm flipV="1">
            <a:off x="2196275" y="3233797"/>
            <a:ext cx="4861055" cy="0"/>
          </a:xfrm>
          <a:prstGeom prst="line">
            <a:avLst/>
          </a:prstGeom>
          <a:ln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332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Google Shape;197;p41"/>
          <p:cNvSpPr txBox="1">
            <a:spLocks noGrp="1"/>
          </p:cNvSpPr>
          <p:nvPr>
            <p:ph type="title"/>
          </p:nvPr>
        </p:nvSpPr>
        <p:spPr>
          <a:xfrm>
            <a:off x="1420705" y="1663576"/>
            <a:ext cx="6673814" cy="1482300"/>
          </a:xfrm>
          <a:prstGeom prst="rect">
            <a:avLst/>
          </a:prstGeom>
          <a:effectLst>
            <a:outerShdw blurRad="50800" dist="38100" dir="8100000" algn="tr" rotWithShape="0">
              <a:prstClr val="black">
                <a:alpha val="40000"/>
              </a:prstClr>
            </a:outerShdw>
          </a:effectLst>
        </p:spPr>
        <p:txBody>
          <a:bodyPr spcFirstLastPara="1" wrap="square" lIns="0" tIns="0" rIns="0" bIns="0" anchor="ctr" anchorCtr="0">
            <a:noAutofit/>
          </a:bodyPr>
          <a:lstStyle/>
          <a:p>
            <a:pPr marL="0" lvl="0" indent="0" algn="ctr" rtl="0">
              <a:spcBef>
                <a:spcPts val="0"/>
              </a:spcBef>
              <a:spcAft>
                <a:spcPts val="0"/>
              </a:spcAft>
              <a:buNone/>
            </a:pPr>
            <a:r>
              <a:rPr lang="en" sz="5400" dirty="0" smtClean="0"/>
              <a:t>Pourquoi le choix de </a:t>
            </a:r>
            <a:r>
              <a:rPr lang="en" sz="5400" dirty="0" smtClean="0">
                <a:solidFill>
                  <a:schemeClr val="tx1"/>
                </a:solidFill>
              </a:rPr>
              <a:t>python</a:t>
            </a:r>
            <a:r>
              <a:rPr lang="en" sz="5400" dirty="0" smtClean="0"/>
              <a:t>?</a:t>
            </a:r>
            <a:endParaRPr sz="5400" dirty="0">
              <a:solidFill>
                <a:srgbClr val="20C8C8"/>
              </a:solidFill>
            </a:endParaRPr>
          </a:p>
        </p:txBody>
      </p:sp>
    </p:spTree>
    <p:extLst>
      <p:ext uri="{BB962C8B-B14F-4D97-AF65-F5344CB8AC3E}">
        <p14:creationId xmlns:p14="http://schemas.microsoft.com/office/powerpoint/2010/main" val="414908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47" name="Google Shape;388;p47"/>
          <p:cNvSpPr/>
          <p:nvPr/>
        </p:nvSpPr>
        <p:spPr>
          <a:xfrm>
            <a:off x="6257419" y="1549001"/>
            <a:ext cx="1965935" cy="1967788"/>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 name="Google Shape;388;p47"/>
          <p:cNvSpPr/>
          <p:nvPr/>
        </p:nvSpPr>
        <p:spPr>
          <a:xfrm>
            <a:off x="3680558" y="1549001"/>
            <a:ext cx="1965935" cy="1967788"/>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8" name="Google Shape;388;p47"/>
          <p:cNvSpPr/>
          <p:nvPr/>
        </p:nvSpPr>
        <p:spPr>
          <a:xfrm>
            <a:off x="1237197" y="1549002"/>
            <a:ext cx="1965935" cy="1967788"/>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9" name="Google Shape;389;p47"/>
          <p:cNvSpPr txBox="1">
            <a:spLocks noGrp="1"/>
          </p:cNvSpPr>
          <p:nvPr>
            <p:ph type="title"/>
          </p:nvPr>
        </p:nvSpPr>
        <p:spPr>
          <a:xfrm>
            <a:off x="157937" y="219801"/>
            <a:ext cx="7935877" cy="572700"/>
          </a:xfrm>
          <a:prstGeom prst="rect">
            <a:avLst/>
          </a:prstGeom>
        </p:spPr>
        <p:txBody>
          <a:bodyPr spcFirstLastPara="1" wrap="square" lIns="91425" tIns="91425" rIns="91425" bIns="91425" anchor="t" anchorCtr="0">
            <a:noAutofit/>
          </a:bodyPr>
          <a:lstStyle/>
          <a:p>
            <a:pPr lvl="0"/>
            <a:r>
              <a:rPr lang="fr-FR" sz="3600" dirty="0">
                <a:solidFill>
                  <a:schemeClr val="accent5"/>
                </a:solidFill>
              </a:rPr>
              <a:t>Les plateformes </a:t>
            </a:r>
            <a:r>
              <a:rPr lang="fr-FR" sz="3600" dirty="0"/>
              <a:t>et les logiciels utilisés</a:t>
            </a:r>
            <a:endParaRPr sz="3600" dirty="0">
              <a:solidFill>
                <a:srgbClr val="F3F3F3"/>
              </a:solidFill>
            </a:endParaRPr>
          </a:p>
        </p:txBody>
      </p:sp>
      <p:sp>
        <p:nvSpPr>
          <p:cNvPr id="391" name="Google Shape;391;p47"/>
          <p:cNvSpPr txBox="1"/>
          <p:nvPr/>
        </p:nvSpPr>
        <p:spPr>
          <a:xfrm>
            <a:off x="3427932" y="3594143"/>
            <a:ext cx="2390977" cy="1346436"/>
          </a:xfrm>
          <a:prstGeom prst="rect">
            <a:avLst/>
          </a:prstGeom>
          <a:noFill/>
          <a:ln>
            <a:noFill/>
          </a:ln>
        </p:spPr>
        <p:txBody>
          <a:bodyPr spcFirstLastPara="1" wrap="square" lIns="91425" tIns="91425" rIns="91425" bIns="91425" anchor="ctr" anchorCtr="0">
            <a:noAutofit/>
          </a:bodyPr>
          <a:lstStyle/>
          <a:p>
            <a:pPr algn="ctr"/>
            <a:r>
              <a:rPr lang="fr-FR" dirty="0" smtClean="0">
                <a:solidFill>
                  <a:schemeClr val="bg1">
                    <a:lumMod val="10000"/>
                    <a:lumOff val="90000"/>
                  </a:schemeClr>
                </a:solidFill>
                <a:latin typeface="Source Sans Pro" panose="020B0604020202020204" charset="0"/>
              </a:rPr>
              <a:t>Une </a:t>
            </a:r>
            <a:r>
              <a:rPr lang="fr-FR" dirty="0">
                <a:solidFill>
                  <a:schemeClr val="bg1">
                    <a:lumMod val="10000"/>
                    <a:lumOff val="90000"/>
                  </a:schemeClr>
                </a:solidFill>
                <a:latin typeface="Source Sans Pro" panose="020B0604020202020204" charset="0"/>
              </a:rPr>
              <a:t>distribution multi OS, open source pour la réalisation de projet data science en python/R.</a:t>
            </a:r>
          </a:p>
        </p:txBody>
      </p:sp>
      <p:sp>
        <p:nvSpPr>
          <p:cNvPr id="392" name="Google Shape;392;p47"/>
          <p:cNvSpPr txBox="1"/>
          <p:nvPr/>
        </p:nvSpPr>
        <p:spPr>
          <a:xfrm>
            <a:off x="5955122" y="3885659"/>
            <a:ext cx="2751499" cy="941830"/>
          </a:xfrm>
          <a:prstGeom prst="rect">
            <a:avLst/>
          </a:prstGeom>
          <a:noFill/>
          <a:ln>
            <a:noFill/>
          </a:ln>
        </p:spPr>
        <p:txBody>
          <a:bodyPr spcFirstLastPara="1" wrap="square" lIns="91425" tIns="91425" rIns="91425" bIns="91425" anchor="ctr" anchorCtr="0">
            <a:noAutofit/>
          </a:bodyPr>
          <a:lstStyle/>
          <a:p>
            <a:pPr algn="ctr"/>
            <a:r>
              <a:rPr lang="fr-FR" dirty="0" smtClean="0">
                <a:solidFill>
                  <a:schemeClr val="bg1">
                    <a:lumMod val="10000"/>
                    <a:lumOff val="90000"/>
                  </a:schemeClr>
                </a:solidFill>
                <a:latin typeface="Source Sans Pro" panose="020B0604020202020204" charset="0"/>
              </a:rPr>
              <a:t>Une </a:t>
            </a:r>
            <a:r>
              <a:rPr lang="fr-FR" dirty="0">
                <a:solidFill>
                  <a:schemeClr val="bg1">
                    <a:lumMod val="10000"/>
                    <a:lumOff val="90000"/>
                  </a:schemeClr>
                </a:solidFill>
                <a:latin typeface="Source Sans Pro" panose="020B0604020202020204" charset="0"/>
              </a:rPr>
              <a:t>open source application web qui permet la création et le partage de documents contenant des live codes, équations et visualisation en python.</a:t>
            </a:r>
          </a:p>
        </p:txBody>
      </p:sp>
      <p:sp>
        <p:nvSpPr>
          <p:cNvPr id="393" name="Google Shape;393;p47"/>
          <p:cNvSpPr/>
          <p:nvPr/>
        </p:nvSpPr>
        <p:spPr>
          <a:xfrm>
            <a:off x="7210600" y="3465277"/>
            <a:ext cx="240545" cy="24468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7"/>
          <p:cNvSpPr txBox="1"/>
          <p:nvPr/>
        </p:nvSpPr>
        <p:spPr>
          <a:xfrm>
            <a:off x="1169450" y="7013875"/>
            <a:ext cx="2023500" cy="87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200">
                <a:solidFill>
                  <a:srgbClr val="F3F3F3"/>
                </a:solidFill>
                <a:latin typeface="Source Sans Pro Light"/>
                <a:ea typeface="Source Sans Pro Light"/>
                <a:cs typeface="Source Sans Pro Light"/>
                <a:sym typeface="Source Sans Pro Light"/>
              </a:rPr>
              <a:t>Despite being red, Mars is actually a cold place</a:t>
            </a:r>
            <a:endParaRPr sz="1200">
              <a:solidFill>
                <a:srgbClr val="F3F3F3"/>
              </a:solidFill>
              <a:latin typeface="Source Sans Pro Light"/>
              <a:ea typeface="Source Sans Pro Light"/>
              <a:cs typeface="Source Sans Pro Light"/>
              <a:sym typeface="Source Sans Pro Light"/>
            </a:endParaRPr>
          </a:p>
        </p:txBody>
      </p:sp>
      <p:sp>
        <p:nvSpPr>
          <p:cNvPr id="395" name="Google Shape;395;p47"/>
          <p:cNvSpPr/>
          <p:nvPr/>
        </p:nvSpPr>
        <p:spPr>
          <a:xfrm>
            <a:off x="4516734" y="3486559"/>
            <a:ext cx="240545" cy="24468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p:nvPr/>
        </p:nvSpPr>
        <p:spPr>
          <a:xfrm>
            <a:off x="2070312" y="3483169"/>
            <a:ext cx="240545" cy="24468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txBox="1"/>
          <p:nvPr/>
        </p:nvSpPr>
        <p:spPr>
          <a:xfrm>
            <a:off x="432672" y="3587617"/>
            <a:ext cx="2981123" cy="1346436"/>
          </a:xfrm>
          <a:prstGeom prst="rect">
            <a:avLst/>
          </a:prstGeom>
          <a:noFill/>
          <a:ln>
            <a:noFill/>
          </a:ln>
        </p:spPr>
        <p:txBody>
          <a:bodyPr spcFirstLastPara="1" wrap="square" lIns="91425" tIns="91425" rIns="91425" bIns="91425" anchor="ctr" anchorCtr="0">
            <a:noAutofit/>
          </a:bodyPr>
          <a:lstStyle/>
          <a:p>
            <a:pPr algn="ctr"/>
            <a:r>
              <a:rPr lang="fr-FR" b="1" dirty="0">
                <a:solidFill>
                  <a:schemeClr val="bg1">
                    <a:lumMod val="10000"/>
                    <a:lumOff val="90000"/>
                  </a:schemeClr>
                </a:solidFill>
                <a:latin typeface="Source Sans Pro" panose="020B0604020202020204" charset="0"/>
              </a:rPr>
              <a:t>E</a:t>
            </a:r>
            <a:r>
              <a:rPr lang="fr-FR" dirty="0" smtClean="0">
                <a:solidFill>
                  <a:schemeClr val="bg1">
                    <a:lumMod val="10000"/>
                    <a:lumOff val="90000"/>
                  </a:schemeClr>
                </a:solidFill>
                <a:latin typeface="Source Sans Pro" panose="020B0604020202020204" charset="0"/>
              </a:rPr>
              <a:t>st </a:t>
            </a:r>
            <a:r>
              <a:rPr lang="fr-FR" dirty="0">
                <a:solidFill>
                  <a:schemeClr val="bg1">
                    <a:lumMod val="10000"/>
                    <a:lumOff val="90000"/>
                  </a:schemeClr>
                </a:solidFill>
                <a:latin typeface="Source Sans Pro" panose="020B0604020202020204" charset="0"/>
              </a:rPr>
              <a:t>un langage de programmation interprété, multiplateformes. Très flexible et adapté pour les projets data sciences</a:t>
            </a:r>
          </a:p>
        </p:txBody>
      </p:sp>
      <p:pic>
        <p:nvPicPr>
          <p:cNvPr id="43" name="Picture 11" descr="iconfinder_267_Python_logo_437505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3995" y="1892373"/>
            <a:ext cx="1334891" cy="1281044"/>
          </a:xfrm>
          <a:prstGeom prst="rect">
            <a:avLst/>
          </a:prstGeom>
          <a:noFill/>
          <a:ln>
            <a:noFill/>
          </a:ln>
        </p:spPr>
      </p:pic>
      <p:pic>
        <p:nvPicPr>
          <p:cNvPr id="44" name="Image 43"/>
          <p:cNvPicPr/>
          <p:nvPr/>
        </p:nvPicPr>
        <p:blipFill>
          <a:blip r:embed="rId4">
            <a:extLst>
              <a:ext uri="{28A0092B-C50C-407E-A947-70E740481C1C}">
                <a14:useLocalDpi xmlns:a14="http://schemas.microsoft.com/office/drawing/2010/main" val="0"/>
              </a:ext>
            </a:extLst>
          </a:blip>
          <a:stretch>
            <a:fillRect/>
          </a:stretch>
        </p:blipFill>
        <p:spPr>
          <a:xfrm>
            <a:off x="3933617" y="1892373"/>
            <a:ext cx="1497403" cy="1058065"/>
          </a:xfrm>
          <a:prstGeom prst="rect">
            <a:avLst/>
          </a:prstGeom>
        </p:spPr>
      </p:pic>
      <p:pic>
        <p:nvPicPr>
          <p:cNvPr id="45" name="Image 44"/>
          <p:cNvPicPr/>
          <p:nvPr/>
        </p:nvPicPr>
        <p:blipFill>
          <a:blip r:embed="rId5">
            <a:extLst>
              <a:ext uri="{28A0092B-C50C-407E-A947-70E740481C1C}">
                <a14:useLocalDpi xmlns:a14="http://schemas.microsoft.com/office/drawing/2010/main" val="0"/>
              </a:ext>
            </a:extLst>
          </a:blip>
          <a:stretch>
            <a:fillRect/>
          </a:stretch>
        </p:blipFill>
        <p:spPr>
          <a:xfrm>
            <a:off x="6634057" y="1776213"/>
            <a:ext cx="1378912" cy="1513363"/>
          </a:xfrm>
          <a:prstGeom prst="rect">
            <a:avLst/>
          </a:prstGeom>
        </p:spPr>
      </p:pic>
      <p:sp>
        <p:nvSpPr>
          <p:cNvPr id="48" name="Google Shape;197;p34"/>
          <p:cNvSpPr txBox="1">
            <a:spLocks/>
          </p:cNvSpPr>
          <p:nvPr/>
        </p:nvSpPr>
        <p:spPr>
          <a:xfrm flipH="1">
            <a:off x="1301966" y="1180008"/>
            <a:ext cx="1836395" cy="42050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dirty="0" smtClean="0">
                <a:solidFill>
                  <a:srgbClr val="F8F8F8"/>
                </a:solidFill>
                <a:latin typeface="Source Sans Pro" panose="020B0604020202020204" charset="0"/>
              </a:rPr>
              <a:t>Python</a:t>
            </a:r>
            <a:endParaRPr lang="fr-FR" sz="1600" dirty="0">
              <a:solidFill>
                <a:srgbClr val="F8F8F8"/>
              </a:solidFill>
              <a:latin typeface="Source Sans Pro" panose="020B0604020202020204" charset="0"/>
            </a:endParaRPr>
          </a:p>
        </p:txBody>
      </p:sp>
      <p:sp>
        <p:nvSpPr>
          <p:cNvPr id="49" name="Google Shape;197;p34"/>
          <p:cNvSpPr txBox="1">
            <a:spLocks/>
          </p:cNvSpPr>
          <p:nvPr/>
        </p:nvSpPr>
        <p:spPr>
          <a:xfrm flipH="1">
            <a:off x="3745327" y="1169507"/>
            <a:ext cx="1836395" cy="42050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dirty="0" smtClean="0">
                <a:solidFill>
                  <a:srgbClr val="F8F8F8"/>
                </a:solidFill>
                <a:latin typeface="Source Sans Pro" panose="020B0604020202020204" charset="0"/>
              </a:rPr>
              <a:t>Anaconda</a:t>
            </a:r>
            <a:endParaRPr lang="fr-FR" sz="1600" dirty="0">
              <a:solidFill>
                <a:srgbClr val="F8F8F8"/>
              </a:solidFill>
              <a:latin typeface="Source Sans Pro" panose="020B0604020202020204" charset="0"/>
            </a:endParaRPr>
          </a:p>
        </p:txBody>
      </p:sp>
      <p:sp>
        <p:nvSpPr>
          <p:cNvPr id="50" name="Google Shape;197;p34"/>
          <p:cNvSpPr txBox="1">
            <a:spLocks/>
          </p:cNvSpPr>
          <p:nvPr/>
        </p:nvSpPr>
        <p:spPr>
          <a:xfrm flipH="1">
            <a:off x="6257419" y="1180008"/>
            <a:ext cx="1836395" cy="42050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600" dirty="0" err="1" smtClean="0">
                <a:solidFill>
                  <a:srgbClr val="F8F8F8"/>
                </a:solidFill>
                <a:latin typeface="Source Sans Pro" panose="020B0604020202020204" charset="0"/>
              </a:rPr>
              <a:t>Jupyter</a:t>
            </a:r>
            <a:r>
              <a:rPr lang="fr-FR" sz="1600" dirty="0" smtClean="0">
                <a:solidFill>
                  <a:srgbClr val="F8F8F8"/>
                </a:solidFill>
                <a:latin typeface="Source Sans Pro" panose="020B0604020202020204" charset="0"/>
              </a:rPr>
              <a:t> Notebook</a:t>
            </a:r>
            <a:endParaRPr lang="fr-FR" sz="1600" dirty="0">
              <a:solidFill>
                <a:srgbClr val="F8F8F8"/>
              </a:solidFill>
              <a:latin typeface="Source Sans Pro" panose="020B0604020202020204" charset="0"/>
            </a:endParaRPr>
          </a:p>
        </p:txBody>
      </p:sp>
    </p:spTree>
    <p:extLst>
      <p:ext uri="{BB962C8B-B14F-4D97-AF65-F5344CB8AC3E}">
        <p14:creationId xmlns:p14="http://schemas.microsoft.com/office/powerpoint/2010/main" val="32871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fade">
                                      <p:cBhvr>
                                        <p:cTn id="7" dur="1000"/>
                                        <p:tgtEl>
                                          <p:spTgt spid="388"/>
                                        </p:tgtEl>
                                      </p:cBhvr>
                                    </p:animEffect>
                                    <p:anim calcmode="lin" valueType="num">
                                      <p:cBhvr>
                                        <p:cTn id="8" dur="1000" fill="hold"/>
                                        <p:tgtEl>
                                          <p:spTgt spid="388"/>
                                        </p:tgtEl>
                                        <p:attrNameLst>
                                          <p:attrName>ppt_x</p:attrName>
                                        </p:attrNameLst>
                                      </p:cBhvr>
                                      <p:tavLst>
                                        <p:tav tm="0">
                                          <p:val>
                                            <p:strVal val="#ppt_x"/>
                                          </p:val>
                                        </p:tav>
                                        <p:tav tm="100000">
                                          <p:val>
                                            <p:strVal val="#ppt_x"/>
                                          </p:val>
                                        </p:tav>
                                      </p:tavLst>
                                    </p:anim>
                                    <p:anim calcmode="lin" valueType="num">
                                      <p:cBhvr>
                                        <p:cTn id="9" dur="1000" fill="hold"/>
                                        <p:tgtEl>
                                          <p:spTgt spid="3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6"/>
                                        </p:tgtEl>
                                        <p:attrNameLst>
                                          <p:attrName>style.visibility</p:attrName>
                                        </p:attrNameLst>
                                      </p:cBhvr>
                                      <p:to>
                                        <p:strVal val="visible"/>
                                      </p:to>
                                    </p:set>
                                    <p:animEffect transition="in" filter="fade">
                                      <p:cBhvr>
                                        <p:cTn id="12" dur="1000"/>
                                        <p:tgtEl>
                                          <p:spTgt spid="396"/>
                                        </p:tgtEl>
                                      </p:cBhvr>
                                    </p:animEffect>
                                    <p:anim calcmode="lin" valueType="num">
                                      <p:cBhvr>
                                        <p:cTn id="13" dur="1000" fill="hold"/>
                                        <p:tgtEl>
                                          <p:spTgt spid="396"/>
                                        </p:tgtEl>
                                        <p:attrNameLst>
                                          <p:attrName>ppt_x</p:attrName>
                                        </p:attrNameLst>
                                      </p:cBhvr>
                                      <p:tavLst>
                                        <p:tav tm="0">
                                          <p:val>
                                            <p:strVal val="#ppt_x"/>
                                          </p:val>
                                        </p:tav>
                                        <p:tav tm="100000">
                                          <p:val>
                                            <p:strVal val="#ppt_x"/>
                                          </p:val>
                                        </p:tav>
                                      </p:tavLst>
                                    </p:anim>
                                    <p:anim calcmode="lin" valueType="num">
                                      <p:cBhvr>
                                        <p:cTn id="14" dur="1000" fill="hold"/>
                                        <p:tgtEl>
                                          <p:spTgt spid="39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7"/>
                                        </p:tgtEl>
                                        <p:attrNameLst>
                                          <p:attrName>style.visibility</p:attrName>
                                        </p:attrNameLst>
                                      </p:cBhvr>
                                      <p:to>
                                        <p:strVal val="visible"/>
                                      </p:to>
                                    </p:set>
                                    <p:animEffect transition="in" filter="fade">
                                      <p:cBhvr>
                                        <p:cTn id="17" dur="1000"/>
                                        <p:tgtEl>
                                          <p:spTgt spid="397"/>
                                        </p:tgtEl>
                                      </p:cBhvr>
                                    </p:animEffect>
                                    <p:anim calcmode="lin" valueType="num">
                                      <p:cBhvr>
                                        <p:cTn id="18" dur="1000" fill="hold"/>
                                        <p:tgtEl>
                                          <p:spTgt spid="397"/>
                                        </p:tgtEl>
                                        <p:attrNameLst>
                                          <p:attrName>ppt_x</p:attrName>
                                        </p:attrNameLst>
                                      </p:cBhvr>
                                      <p:tavLst>
                                        <p:tav tm="0">
                                          <p:val>
                                            <p:strVal val="#ppt_x"/>
                                          </p:val>
                                        </p:tav>
                                        <p:tav tm="100000">
                                          <p:val>
                                            <p:strVal val="#ppt_x"/>
                                          </p:val>
                                        </p:tav>
                                      </p:tavLst>
                                    </p:anim>
                                    <p:anim calcmode="lin" valueType="num">
                                      <p:cBhvr>
                                        <p:cTn id="19" dur="1000" fill="hold"/>
                                        <p:tgtEl>
                                          <p:spTgt spid="39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anim calcmode="lin" valueType="num">
                                      <p:cBhvr>
                                        <p:cTn id="23" dur="1000" fill="hold"/>
                                        <p:tgtEl>
                                          <p:spTgt spid="43"/>
                                        </p:tgtEl>
                                        <p:attrNameLst>
                                          <p:attrName>ppt_x</p:attrName>
                                        </p:attrNameLst>
                                      </p:cBhvr>
                                      <p:tavLst>
                                        <p:tav tm="0">
                                          <p:val>
                                            <p:strVal val="#ppt_x"/>
                                          </p:val>
                                        </p:tav>
                                        <p:tav tm="100000">
                                          <p:val>
                                            <p:strVal val="#ppt_x"/>
                                          </p:val>
                                        </p:tav>
                                      </p:tavLst>
                                    </p:anim>
                                    <p:anim calcmode="lin" valueType="num">
                                      <p:cBhvr>
                                        <p:cTn id="24" dur="1000" fill="hold"/>
                                        <p:tgtEl>
                                          <p:spTgt spid="4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anim calcmode="lin" valueType="num">
                                      <p:cBhvr>
                                        <p:cTn id="28" dur="1000" fill="hold"/>
                                        <p:tgtEl>
                                          <p:spTgt spid="48"/>
                                        </p:tgtEl>
                                        <p:attrNameLst>
                                          <p:attrName>ppt_x</p:attrName>
                                        </p:attrNameLst>
                                      </p:cBhvr>
                                      <p:tavLst>
                                        <p:tav tm="0">
                                          <p:val>
                                            <p:strVal val="#ppt_x"/>
                                          </p:val>
                                        </p:tav>
                                        <p:tav tm="100000">
                                          <p:val>
                                            <p:strVal val="#ppt_x"/>
                                          </p:val>
                                        </p:tav>
                                      </p:tavLst>
                                    </p:anim>
                                    <p:anim calcmode="lin" valueType="num">
                                      <p:cBhvr>
                                        <p:cTn id="2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91"/>
                                        </p:tgtEl>
                                        <p:attrNameLst>
                                          <p:attrName>style.visibility</p:attrName>
                                        </p:attrNameLst>
                                      </p:cBhvr>
                                      <p:to>
                                        <p:strVal val="visible"/>
                                      </p:to>
                                    </p:set>
                                    <p:animEffect transition="in" filter="fade">
                                      <p:cBhvr>
                                        <p:cTn id="39" dur="1000"/>
                                        <p:tgtEl>
                                          <p:spTgt spid="391"/>
                                        </p:tgtEl>
                                      </p:cBhvr>
                                    </p:animEffect>
                                    <p:anim calcmode="lin" valueType="num">
                                      <p:cBhvr>
                                        <p:cTn id="40" dur="1000" fill="hold"/>
                                        <p:tgtEl>
                                          <p:spTgt spid="391"/>
                                        </p:tgtEl>
                                        <p:attrNameLst>
                                          <p:attrName>ppt_x</p:attrName>
                                        </p:attrNameLst>
                                      </p:cBhvr>
                                      <p:tavLst>
                                        <p:tav tm="0">
                                          <p:val>
                                            <p:strVal val="#ppt_x"/>
                                          </p:val>
                                        </p:tav>
                                        <p:tav tm="100000">
                                          <p:val>
                                            <p:strVal val="#ppt_x"/>
                                          </p:val>
                                        </p:tav>
                                      </p:tavLst>
                                    </p:anim>
                                    <p:anim calcmode="lin" valueType="num">
                                      <p:cBhvr>
                                        <p:cTn id="41" dur="1000" fill="hold"/>
                                        <p:tgtEl>
                                          <p:spTgt spid="39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95"/>
                                        </p:tgtEl>
                                        <p:attrNameLst>
                                          <p:attrName>style.visibility</p:attrName>
                                        </p:attrNameLst>
                                      </p:cBhvr>
                                      <p:to>
                                        <p:strVal val="visible"/>
                                      </p:to>
                                    </p:set>
                                    <p:animEffect transition="in" filter="fade">
                                      <p:cBhvr>
                                        <p:cTn id="44" dur="1000"/>
                                        <p:tgtEl>
                                          <p:spTgt spid="395"/>
                                        </p:tgtEl>
                                      </p:cBhvr>
                                    </p:animEffect>
                                    <p:anim calcmode="lin" valueType="num">
                                      <p:cBhvr>
                                        <p:cTn id="45" dur="1000" fill="hold"/>
                                        <p:tgtEl>
                                          <p:spTgt spid="395"/>
                                        </p:tgtEl>
                                        <p:attrNameLst>
                                          <p:attrName>ppt_x</p:attrName>
                                        </p:attrNameLst>
                                      </p:cBhvr>
                                      <p:tavLst>
                                        <p:tav tm="0">
                                          <p:val>
                                            <p:strVal val="#ppt_x"/>
                                          </p:val>
                                        </p:tav>
                                        <p:tav tm="100000">
                                          <p:val>
                                            <p:strVal val="#ppt_x"/>
                                          </p:val>
                                        </p:tav>
                                      </p:tavLst>
                                    </p:anim>
                                    <p:anim calcmode="lin" valueType="num">
                                      <p:cBhvr>
                                        <p:cTn id="46" dur="1000" fill="hold"/>
                                        <p:tgtEl>
                                          <p:spTgt spid="39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anim calcmode="lin" valueType="num">
                                      <p:cBhvr>
                                        <p:cTn id="50" dur="1000" fill="hold"/>
                                        <p:tgtEl>
                                          <p:spTgt spid="44"/>
                                        </p:tgtEl>
                                        <p:attrNameLst>
                                          <p:attrName>ppt_x</p:attrName>
                                        </p:attrNameLst>
                                      </p:cBhvr>
                                      <p:tavLst>
                                        <p:tav tm="0">
                                          <p:val>
                                            <p:strVal val="#ppt_x"/>
                                          </p:val>
                                        </p:tav>
                                        <p:tav tm="100000">
                                          <p:val>
                                            <p:strVal val="#ppt_x"/>
                                          </p:val>
                                        </p:tav>
                                      </p:tavLst>
                                    </p:anim>
                                    <p:anim calcmode="lin" valueType="num">
                                      <p:cBhvr>
                                        <p:cTn id="51" dur="1000" fill="hold"/>
                                        <p:tgtEl>
                                          <p:spTgt spid="4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1000"/>
                                        <p:tgtEl>
                                          <p:spTgt spid="49"/>
                                        </p:tgtEl>
                                      </p:cBhvr>
                                    </p:animEffect>
                                    <p:anim calcmode="lin" valueType="num">
                                      <p:cBhvr>
                                        <p:cTn id="55" dur="1000" fill="hold"/>
                                        <p:tgtEl>
                                          <p:spTgt spid="49"/>
                                        </p:tgtEl>
                                        <p:attrNameLst>
                                          <p:attrName>ppt_x</p:attrName>
                                        </p:attrNameLst>
                                      </p:cBhvr>
                                      <p:tavLst>
                                        <p:tav tm="0">
                                          <p:val>
                                            <p:strVal val="#ppt_x"/>
                                          </p:val>
                                        </p:tav>
                                        <p:tav tm="100000">
                                          <p:val>
                                            <p:strVal val="#ppt_x"/>
                                          </p:val>
                                        </p:tav>
                                      </p:tavLst>
                                    </p:anim>
                                    <p:anim calcmode="lin" valueType="num">
                                      <p:cBhvr>
                                        <p:cTn id="5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1000"/>
                                        <p:tgtEl>
                                          <p:spTgt spid="47"/>
                                        </p:tgtEl>
                                      </p:cBhvr>
                                    </p:animEffect>
                                    <p:anim calcmode="lin" valueType="num">
                                      <p:cBhvr>
                                        <p:cTn id="62" dur="1000" fill="hold"/>
                                        <p:tgtEl>
                                          <p:spTgt spid="47"/>
                                        </p:tgtEl>
                                        <p:attrNameLst>
                                          <p:attrName>ppt_x</p:attrName>
                                        </p:attrNameLst>
                                      </p:cBhvr>
                                      <p:tavLst>
                                        <p:tav tm="0">
                                          <p:val>
                                            <p:strVal val="#ppt_x"/>
                                          </p:val>
                                        </p:tav>
                                        <p:tav tm="100000">
                                          <p:val>
                                            <p:strVal val="#ppt_x"/>
                                          </p:val>
                                        </p:tav>
                                      </p:tavLst>
                                    </p:anim>
                                    <p:anim calcmode="lin" valueType="num">
                                      <p:cBhvr>
                                        <p:cTn id="63" dur="1000" fill="hold"/>
                                        <p:tgtEl>
                                          <p:spTgt spid="4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92"/>
                                        </p:tgtEl>
                                        <p:attrNameLst>
                                          <p:attrName>style.visibility</p:attrName>
                                        </p:attrNameLst>
                                      </p:cBhvr>
                                      <p:to>
                                        <p:strVal val="visible"/>
                                      </p:to>
                                    </p:set>
                                    <p:animEffect transition="in" filter="fade">
                                      <p:cBhvr>
                                        <p:cTn id="66" dur="1000"/>
                                        <p:tgtEl>
                                          <p:spTgt spid="392"/>
                                        </p:tgtEl>
                                      </p:cBhvr>
                                    </p:animEffect>
                                    <p:anim calcmode="lin" valueType="num">
                                      <p:cBhvr>
                                        <p:cTn id="67" dur="1000" fill="hold"/>
                                        <p:tgtEl>
                                          <p:spTgt spid="392"/>
                                        </p:tgtEl>
                                        <p:attrNameLst>
                                          <p:attrName>ppt_x</p:attrName>
                                        </p:attrNameLst>
                                      </p:cBhvr>
                                      <p:tavLst>
                                        <p:tav tm="0">
                                          <p:val>
                                            <p:strVal val="#ppt_x"/>
                                          </p:val>
                                        </p:tav>
                                        <p:tav tm="100000">
                                          <p:val>
                                            <p:strVal val="#ppt_x"/>
                                          </p:val>
                                        </p:tav>
                                      </p:tavLst>
                                    </p:anim>
                                    <p:anim calcmode="lin" valueType="num">
                                      <p:cBhvr>
                                        <p:cTn id="68" dur="1000" fill="hold"/>
                                        <p:tgtEl>
                                          <p:spTgt spid="39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93"/>
                                        </p:tgtEl>
                                        <p:attrNameLst>
                                          <p:attrName>style.visibility</p:attrName>
                                        </p:attrNameLst>
                                      </p:cBhvr>
                                      <p:to>
                                        <p:strVal val="visible"/>
                                      </p:to>
                                    </p:set>
                                    <p:animEffect transition="in" filter="fade">
                                      <p:cBhvr>
                                        <p:cTn id="71" dur="1000"/>
                                        <p:tgtEl>
                                          <p:spTgt spid="393"/>
                                        </p:tgtEl>
                                      </p:cBhvr>
                                    </p:animEffect>
                                    <p:anim calcmode="lin" valueType="num">
                                      <p:cBhvr>
                                        <p:cTn id="72" dur="1000" fill="hold"/>
                                        <p:tgtEl>
                                          <p:spTgt spid="393"/>
                                        </p:tgtEl>
                                        <p:attrNameLst>
                                          <p:attrName>ppt_x</p:attrName>
                                        </p:attrNameLst>
                                      </p:cBhvr>
                                      <p:tavLst>
                                        <p:tav tm="0">
                                          <p:val>
                                            <p:strVal val="#ppt_x"/>
                                          </p:val>
                                        </p:tav>
                                        <p:tav tm="100000">
                                          <p:val>
                                            <p:strVal val="#ppt_x"/>
                                          </p:val>
                                        </p:tav>
                                      </p:tavLst>
                                    </p:anim>
                                    <p:anim calcmode="lin" valueType="num">
                                      <p:cBhvr>
                                        <p:cTn id="73" dur="1000" fill="hold"/>
                                        <p:tgtEl>
                                          <p:spTgt spid="39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1000"/>
                                        <p:tgtEl>
                                          <p:spTgt spid="45"/>
                                        </p:tgtEl>
                                      </p:cBhvr>
                                    </p:animEffect>
                                    <p:anim calcmode="lin" valueType="num">
                                      <p:cBhvr>
                                        <p:cTn id="77" dur="1000" fill="hold"/>
                                        <p:tgtEl>
                                          <p:spTgt spid="45"/>
                                        </p:tgtEl>
                                        <p:attrNameLst>
                                          <p:attrName>ppt_x</p:attrName>
                                        </p:attrNameLst>
                                      </p:cBhvr>
                                      <p:tavLst>
                                        <p:tav tm="0">
                                          <p:val>
                                            <p:strVal val="#ppt_x"/>
                                          </p:val>
                                        </p:tav>
                                        <p:tav tm="100000">
                                          <p:val>
                                            <p:strVal val="#ppt_x"/>
                                          </p:val>
                                        </p:tav>
                                      </p:tavLst>
                                    </p:anim>
                                    <p:anim calcmode="lin" valueType="num">
                                      <p:cBhvr>
                                        <p:cTn id="78" dur="1000" fill="hold"/>
                                        <p:tgtEl>
                                          <p:spTgt spid="45"/>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1000"/>
                                        <p:tgtEl>
                                          <p:spTgt spid="50"/>
                                        </p:tgtEl>
                                      </p:cBhvr>
                                    </p:animEffect>
                                    <p:anim calcmode="lin" valueType="num">
                                      <p:cBhvr>
                                        <p:cTn id="82" dur="1000" fill="hold"/>
                                        <p:tgtEl>
                                          <p:spTgt spid="50"/>
                                        </p:tgtEl>
                                        <p:attrNameLst>
                                          <p:attrName>ppt_x</p:attrName>
                                        </p:attrNameLst>
                                      </p:cBhvr>
                                      <p:tavLst>
                                        <p:tav tm="0">
                                          <p:val>
                                            <p:strVal val="#ppt_x"/>
                                          </p:val>
                                        </p:tav>
                                        <p:tav tm="100000">
                                          <p:val>
                                            <p:strVal val="#ppt_x"/>
                                          </p:val>
                                        </p:tav>
                                      </p:tavLst>
                                    </p:anim>
                                    <p:anim calcmode="lin" valueType="num">
                                      <p:cBhvr>
                                        <p:cTn id="8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388" grpId="0" animBg="1"/>
      <p:bldP spid="391" grpId="0"/>
      <p:bldP spid="392" grpId="0"/>
      <p:bldP spid="393" grpId="0" animBg="1"/>
      <p:bldP spid="395" grpId="0" animBg="1"/>
      <p:bldP spid="396" grpId="0" animBg="1"/>
      <p:bldP spid="397" grpId="0"/>
      <p:bldP spid="48" grpId="0"/>
      <p:bldP spid="49"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4895" y="322118"/>
            <a:ext cx="7561805" cy="1215737"/>
          </a:xfrm>
        </p:spPr>
        <p:txBody>
          <a:bodyPr/>
          <a:lstStyle/>
          <a:p>
            <a:r>
              <a:rPr lang="fr-FR" sz="3600" dirty="0">
                <a:solidFill>
                  <a:schemeClr val="tx1"/>
                </a:solidFill>
              </a:rPr>
              <a:t>Les modules</a:t>
            </a:r>
            <a:r>
              <a:rPr lang="fr-FR" sz="3600" dirty="0">
                <a:solidFill>
                  <a:srgbClr val="F8F8F8"/>
                </a:solidFill>
              </a:rPr>
              <a:t> et les packages utilisés</a:t>
            </a:r>
            <a:r>
              <a:rPr lang="en-US" sz="3600" dirty="0">
                <a:solidFill>
                  <a:srgbClr val="F8F8F8"/>
                </a:solidFill>
              </a:rPr>
              <a:t/>
            </a:r>
            <a:br>
              <a:rPr lang="en-US" sz="3600" dirty="0">
                <a:solidFill>
                  <a:srgbClr val="F8F8F8"/>
                </a:solidFill>
              </a:rPr>
            </a:br>
            <a:endParaRPr lang="fr-FR" sz="3600" dirty="0">
              <a:solidFill>
                <a:srgbClr val="F8F8F8"/>
              </a:solidFill>
            </a:endParaRPr>
          </a:p>
        </p:txBody>
      </p:sp>
      <p:sp>
        <p:nvSpPr>
          <p:cNvPr id="4" name="Freeform 2">
            <a:extLst>
              <a:ext uri="{FF2B5EF4-FFF2-40B4-BE49-F238E27FC236}">
                <a16:creationId xmlns:a16="http://schemas.microsoft.com/office/drawing/2014/main" id="{57F4314A-8BF6-453D-88BA-94F21A03484B}"/>
              </a:ext>
            </a:extLst>
          </p:cNvPr>
          <p:cNvSpPr/>
          <p:nvPr/>
        </p:nvSpPr>
        <p:spPr>
          <a:xfrm>
            <a:off x="2217471" y="1230494"/>
            <a:ext cx="444817" cy="1592481"/>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3"/>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sp>
        <p:nvSpPr>
          <p:cNvPr id="5" name="Freeform 2">
            <a:extLst>
              <a:ext uri="{FF2B5EF4-FFF2-40B4-BE49-F238E27FC236}">
                <a16:creationId xmlns:a16="http://schemas.microsoft.com/office/drawing/2014/main" id="{53E26F38-4E68-4449-89D2-DEB9D89944A6}"/>
              </a:ext>
            </a:extLst>
          </p:cNvPr>
          <p:cNvSpPr/>
          <p:nvPr/>
        </p:nvSpPr>
        <p:spPr>
          <a:xfrm>
            <a:off x="3365538" y="1229446"/>
            <a:ext cx="444817" cy="1592481"/>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3"/>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sp>
        <p:nvSpPr>
          <p:cNvPr id="6" name="Freeform 1">
            <a:extLst>
              <a:ext uri="{FF2B5EF4-FFF2-40B4-BE49-F238E27FC236}">
                <a16:creationId xmlns:a16="http://schemas.microsoft.com/office/drawing/2014/main" id="{71F8858F-3D06-4964-8452-F61D45DF6B9A}"/>
              </a:ext>
            </a:extLst>
          </p:cNvPr>
          <p:cNvSpPr/>
          <p:nvPr/>
        </p:nvSpPr>
        <p:spPr>
          <a:xfrm>
            <a:off x="5533500" y="1835383"/>
            <a:ext cx="573701" cy="985496"/>
          </a:xfrm>
          <a:custGeom>
            <a:avLst/>
            <a:gdLst>
              <a:gd name="connsiteX0" fmla="*/ 0 w 764934"/>
              <a:gd name="connsiteY0" fmla="*/ 0 h 1277049"/>
              <a:gd name="connsiteX1" fmla="*/ 564002 w 764934"/>
              <a:gd name="connsiteY1" fmla="*/ 0 h 1277049"/>
              <a:gd name="connsiteX2" fmla="*/ 764934 w 764934"/>
              <a:gd name="connsiteY2" fmla="*/ 779913 h 1277049"/>
              <a:gd name="connsiteX3" fmla="*/ 270649 w 764934"/>
              <a:gd name="connsiteY3" fmla="*/ 1277049 h 1277049"/>
              <a:gd name="connsiteX4" fmla="*/ 0 w 764934"/>
              <a:gd name="connsiteY4" fmla="*/ 0 h 1277049"/>
              <a:gd name="connsiteX0" fmla="*/ 0 w 764934"/>
              <a:gd name="connsiteY0" fmla="*/ 27709 h 1304758"/>
              <a:gd name="connsiteX1" fmla="*/ 640972 w 764934"/>
              <a:gd name="connsiteY1" fmla="*/ 0 h 1304758"/>
              <a:gd name="connsiteX2" fmla="*/ 764934 w 764934"/>
              <a:gd name="connsiteY2" fmla="*/ 807622 h 1304758"/>
              <a:gd name="connsiteX3" fmla="*/ 270649 w 764934"/>
              <a:gd name="connsiteY3" fmla="*/ 1304758 h 1304758"/>
              <a:gd name="connsiteX4" fmla="*/ 0 w 764934"/>
              <a:gd name="connsiteY4" fmla="*/ 27709 h 1304758"/>
              <a:gd name="connsiteX0" fmla="*/ 0 w 764934"/>
              <a:gd name="connsiteY0" fmla="*/ 36945 h 1313994"/>
              <a:gd name="connsiteX1" fmla="*/ 659445 w 764934"/>
              <a:gd name="connsiteY1" fmla="*/ 0 h 1313994"/>
              <a:gd name="connsiteX2" fmla="*/ 764934 w 764934"/>
              <a:gd name="connsiteY2" fmla="*/ 816858 h 1313994"/>
              <a:gd name="connsiteX3" fmla="*/ 270649 w 764934"/>
              <a:gd name="connsiteY3" fmla="*/ 1313994 h 1313994"/>
              <a:gd name="connsiteX4" fmla="*/ 0 w 764934"/>
              <a:gd name="connsiteY4" fmla="*/ 36945 h 1313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934" h="1313994">
                <a:moveTo>
                  <a:pt x="0" y="36945"/>
                </a:moveTo>
                <a:lnTo>
                  <a:pt x="659445" y="0"/>
                </a:lnTo>
                <a:lnTo>
                  <a:pt x="764934" y="816858"/>
                </a:lnTo>
                <a:lnTo>
                  <a:pt x="270649" y="1313994"/>
                </a:lnTo>
                <a:cubicBezTo>
                  <a:pt x="164012" y="903705"/>
                  <a:pt x="106637" y="447234"/>
                  <a:pt x="0" y="36945"/>
                </a:cubicBezTo>
                <a:close/>
              </a:path>
            </a:pathLst>
          </a:custGeom>
          <a:solidFill>
            <a:schemeClr val="accent3"/>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7" name="Freeform 2">
            <a:extLst>
              <a:ext uri="{FF2B5EF4-FFF2-40B4-BE49-F238E27FC236}">
                <a16:creationId xmlns:a16="http://schemas.microsoft.com/office/drawing/2014/main" id="{1D757D48-D5A2-442A-8BC1-B5AF3D00FAA2}"/>
              </a:ext>
            </a:extLst>
          </p:cNvPr>
          <p:cNvSpPr/>
          <p:nvPr/>
        </p:nvSpPr>
        <p:spPr>
          <a:xfrm>
            <a:off x="4513605" y="1228398"/>
            <a:ext cx="444817" cy="1592481"/>
          </a:xfrm>
          <a:custGeom>
            <a:avLst/>
            <a:gdLst>
              <a:gd name="connsiteX0" fmla="*/ 0 w 828136"/>
              <a:gd name="connsiteY0" fmla="*/ 422694 h 2018581"/>
              <a:gd name="connsiteX1" fmla="*/ 414068 w 828136"/>
              <a:gd name="connsiteY1" fmla="*/ 2018581 h 2018581"/>
              <a:gd name="connsiteX2" fmla="*/ 828136 w 828136"/>
              <a:gd name="connsiteY2" fmla="*/ 1570007 h 2018581"/>
              <a:gd name="connsiteX3" fmla="*/ 465826 w 828136"/>
              <a:gd name="connsiteY3" fmla="*/ 0 h 2018581"/>
              <a:gd name="connsiteX4" fmla="*/ 0 w 828136"/>
              <a:gd name="connsiteY4" fmla="*/ 422694 h 2018581"/>
              <a:gd name="connsiteX0" fmla="*/ 0 w 849567"/>
              <a:gd name="connsiteY0" fmla="*/ 422694 h 2018581"/>
              <a:gd name="connsiteX1" fmla="*/ 414068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22694 h 2018581"/>
              <a:gd name="connsiteX1" fmla="*/ 404543 w 849567"/>
              <a:gd name="connsiteY1" fmla="*/ 2018581 h 2018581"/>
              <a:gd name="connsiteX2" fmla="*/ 849567 w 849567"/>
              <a:gd name="connsiteY2" fmla="*/ 1567626 h 2018581"/>
              <a:gd name="connsiteX3" fmla="*/ 465826 w 849567"/>
              <a:gd name="connsiteY3" fmla="*/ 0 h 2018581"/>
              <a:gd name="connsiteX4" fmla="*/ 0 w 849567"/>
              <a:gd name="connsiteY4" fmla="*/ 422694 h 2018581"/>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4600 h 2030487"/>
              <a:gd name="connsiteX1" fmla="*/ 404543 w 849567"/>
              <a:gd name="connsiteY1" fmla="*/ 2030487 h 2030487"/>
              <a:gd name="connsiteX2" fmla="*/ 849567 w 849567"/>
              <a:gd name="connsiteY2" fmla="*/ 1579532 h 2030487"/>
              <a:gd name="connsiteX3" fmla="*/ 449157 w 849567"/>
              <a:gd name="connsiteY3" fmla="*/ 0 h 2030487"/>
              <a:gd name="connsiteX4" fmla="*/ 0 w 849567"/>
              <a:gd name="connsiteY4" fmla="*/ 434600 h 2030487"/>
              <a:gd name="connsiteX0" fmla="*/ 0 w 849567"/>
              <a:gd name="connsiteY0" fmla="*/ 436981 h 2032868"/>
              <a:gd name="connsiteX1" fmla="*/ 404543 w 849567"/>
              <a:gd name="connsiteY1" fmla="*/ 2032868 h 2032868"/>
              <a:gd name="connsiteX2" fmla="*/ 849567 w 849567"/>
              <a:gd name="connsiteY2" fmla="*/ 1581913 h 2032868"/>
              <a:gd name="connsiteX3" fmla="*/ 442013 w 849567"/>
              <a:gd name="connsiteY3" fmla="*/ 0 h 2032868"/>
              <a:gd name="connsiteX4" fmla="*/ 0 w 849567"/>
              <a:gd name="connsiteY4" fmla="*/ 436981 h 2032868"/>
              <a:gd name="connsiteX0" fmla="*/ 0 w 851948"/>
              <a:gd name="connsiteY0" fmla="*/ 453650 h 2032868"/>
              <a:gd name="connsiteX1" fmla="*/ 406924 w 851948"/>
              <a:gd name="connsiteY1" fmla="*/ 2032868 h 2032868"/>
              <a:gd name="connsiteX2" fmla="*/ 851948 w 851948"/>
              <a:gd name="connsiteY2" fmla="*/ 1581913 h 2032868"/>
              <a:gd name="connsiteX3" fmla="*/ 444394 w 851948"/>
              <a:gd name="connsiteY3" fmla="*/ 0 h 2032868"/>
              <a:gd name="connsiteX4" fmla="*/ 0 w 851948"/>
              <a:gd name="connsiteY4" fmla="*/ 453650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44804"/>
              <a:gd name="connsiteY0" fmla="*/ 444125 h 2032868"/>
              <a:gd name="connsiteX1" fmla="*/ 399780 w 844804"/>
              <a:gd name="connsiteY1" fmla="*/ 2032868 h 2032868"/>
              <a:gd name="connsiteX2" fmla="*/ 844804 w 844804"/>
              <a:gd name="connsiteY2" fmla="*/ 1581913 h 2032868"/>
              <a:gd name="connsiteX3" fmla="*/ 437250 w 844804"/>
              <a:gd name="connsiteY3" fmla="*/ 0 h 2032868"/>
              <a:gd name="connsiteX4" fmla="*/ 0 w 844804"/>
              <a:gd name="connsiteY4" fmla="*/ 444125 h 2032868"/>
              <a:gd name="connsiteX0" fmla="*/ 0 w 856710"/>
              <a:gd name="connsiteY0" fmla="*/ 448888 h 2032868"/>
              <a:gd name="connsiteX1" fmla="*/ 411686 w 856710"/>
              <a:gd name="connsiteY1" fmla="*/ 2032868 h 2032868"/>
              <a:gd name="connsiteX2" fmla="*/ 856710 w 856710"/>
              <a:gd name="connsiteY2" fmla="*/ 1581913 h 2032868"/>
              <a:gd name="connsiteX3" fmla="*/ 449156 w 856710"/>
              <a:gd name="connsiteY3" fmla="*/ 0 h 2032868"/>
              <a:gd name="connsiteX4" fmla="*/ 0 w 856710"/>
              <a:gd name="connsiteY4" fmla="*/ 448888 h 20328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856710"/>
              <a:gd name="connsiteY0" fmla="*/ 486988 h 2070968"/>
              <a:gd name="connsiteX1" fmla="*/ 411686 w 856710"/>
              <a:gd name="connsiteY1" fmla="*/ 2070968 h 2070968"/>
              <a:gd name="connsiteX2" fmla="*/ 856710 w 856710"/>
              <a:gd name="connsiteY2" fmla="*/ 1620013 h 2070968"/>
              <a:gd name="connsiteX3" fmla="*/ 763481 w 856710"/>
              <a:gd name="connsiteY3" fmla="*/ 0 h 2070968"/>
              <a:gd name="connsiteX4" fmla="*/ 0 w 856710"/>
              <a:gd name="connsiteY4" fmla="*/ 486988 h 2070968"/>
              <a:gd name="connsiteX0" fmla="*/ 0 w 590010"/>
              <a:gd name="connsiteY0" fmla="*/ 486988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486988 h 2070968"/>
              <a:gd name="connsiteX0" fmla="*/ 0 w 590010"/>
              <a:gd name="connsiteY0" fmla="*/ 515563 h 2070968"/>
              <a:gd name="connsiteX1" fmla="*/ 144986 w 590010"/>
              <a:gd name="connsiteY1" fmla="*/ 2070968 h 2070968"/>
              <a:gd name="connsiteX2" fmla="*/ 590010 w 590010"/>
              <a:gd name="connsiteY2" fmla="*/ 1620013 h 2070968"/>
              <a:gd name="connsiteX3" fmla="*/ 496781 w 590010"/>
              <a:gd name="connsiteY3" fmla="*/ 0 h 2070968"/>
              <a:gd name="connsiteX4" fmla="*/ 0 w 590010"/>
              <a:gd name="connsiteY4" fmla="*/ 515563 h 2070968"/>
              <a:gd name="connsiteX0" fmla="*/ 0 w 593089"/>
              <a:gd name="connsiteY0" fmla="*/ 487854 h 2070968"/>
              <a:gd name="connsiteX1" fmla="*/ 148065 w 593089"/>
              <a:gd name="connsiteY1" fmla="*/ 2070968 h 2070968"/>
              <a:gd name="connsiteX2" fmla="*/ 593089 w 593089"/>
              <a:gd name="connsiteY2" fmla="*/ 1620013 h 2070968"/>
              <a:gd name="connsiteX3" fmla="*/ 499860 w 593089"/>
              <a:gd name="connsiteY3" fmla="*/ 0 h 2070968"/>
              <a:gd name="connsiteX4" fmla="*/ 0 w 593089"/>
              <a:gd name="connsiteY4" fmla="*/ 487854 h 2070968"/>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077126"/>
              <a:gd name="connsiteX1" fmla="*/ 148065 w 593089"/>
              <a:gd name="connsiteY1" fmla="*/ 2077126 h 2077126"/>
              <a:gd name="connsiteX2" fmla="*/ 593089 w 593089"/>
              <a:gd name="connsiteY2" fmla="*/ 1626171 h 2077126"/>
              <a:gd name="connsiteX3" fmla="*/ 493702 w 593089"/>
              <a:gd name="connsiteY3" fmla="*/ 0 h 2077126"/>
              <a:gd name="connsiteX4" fmla="*/ 0 w 593089"/>
              <a:gd name="connsiteY4" fmla="*/ 494012 h 2077126"/>
              <a:gd name="connsiteX0" fmla="*/ 0 w 593089"/>
              <a:gd name="connsiteY0" fmla="*/ 494012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4012 h 2123308"/>
              <a:gd name="connsiteX0" fmla="*/ 0 w 590010"/>
              <a:gd name="connsiteY0" fmla="*/ 503248 h 2123308"/>
              <a:gd name="connsiteX1" fmla="*/ 83410 w 590010"/>
              <a:gd name="connsiteY1" fmla="*/ 2123308 h 2123308"/>
              <a:gd name="connsiteX2" fmla="*/ 590010 w 590010"/>
              <a:gd name="connsiteY2" fmla="*/ 1626171 h 2123308"/>
              <a:gd name="connsiteX3" fmla="*/ 490623 w 590010"/>
              <a:gd name="connsiteY3" fmla="*/ 0 h 2123308"/>
              <a:gd name="connsiteX4" fmla="*/ 0 w 590010"/>
              <a:gd name="connsiteY4" fmla="*/ 503248 h 2123308"/>
              <a:gd name="connsiteX0" fmla="*/ 0 w 593089"/>
              <a:gd name="connsiteY0" fmla="*/ 497090 h 2123308"/>
              <a:gd name="connsiteX1" fmla="*/ 86489 w 593089"/>
              <a:gd name="connsiteY1" fmla="*/ 2123308 h 2123308"/>
              <a:gd name="connsiteX2" fmla="*/ 593089 w 593089"/>
              <a:gd name="connsiteY2" fmla="*/ 1626171 h 2123308"/>
              <a:gd name="connsiteX3" fmla="*/ 493702 w 593089"/>
              <a:gd name="connsiteY3" fmla="*/ 0 h 2123308"/>
              <a:gd name="connsiteX4" fmla="*/ 0 w 593089"/>
              <a:gd name="connsiteY4" fmla="*/ 497090 h 21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9" h="2123308">
                <a:moveTo>
                  <a:pt x="0" y="497090"/>
                </a:moveTo>
                <a:lnTo>
                  <a:pt x="86489" y="2123308"/>
                </a:lnTo>
                <a:lnTo>
                  <a:pt x="593089" y="1626171"/>
                </a:lnTo>
                <a:cubicBezTo>
                  <a:pt x="571538" y="1060767"/>
                  <a:pt x="534303" y="813054"/>
                  <a:pt x="493702" y="0"/>
                </a:cubicBezTo>
                <a:cubicBezTo>
                  <a:pt x="339509" y="169088"/>
                  <a:pt x="149719" y="345079"/>
                  <a:pt x="0" y="497090"/>
                </a:cubicBezTo>
                <a:close/>
              </a:path>
            </a:pathLst>
          </a:custGeom>
          <a:solidFill>
            <a:schemeClr val="accent3"/>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sp>
        <p:nvSpPr>
          <p:cNvPr id="8" name="Right Arrow 8">
            <a:extLst>
              <a:ext uri="{FF2B5EF4-FFF2-40B4-BE49-F238E27FC236}">
                <a16:creationId xmlns:a16="http://schemas.microsoft.com/office/drawing/2014/main" id="{48BBF697-A0D3-4B15-8F61-F959A496FB50}"/>
              </a:ext>
            </a:extLst>
          </p:cNvPr>
          <p:cNvSpPr/>
          <p:nvPr/>
        </p:nvSpPr>
        <p:spPr>
          <a:xfrm>
            <a:off x="634281" y="1336183"/>
            <a:ext cx="6607969" cy="1235567"/>
          </a:xfrm>
          <a:prstGeom prst="rightArrow">
            <a:avLst>
              <a:gd name="adj1" fmla="val 50000"/>
              <a:gd name="adj2" fmla="val 62720"/>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00">
              <a:solidFill>
                <a:schemeClr val="tx1">
                  <a:lumMod val="65000"/>
                  <a:lumOff val="35000"/>
                </a:schemeClr>
              </a:solidFill>
            </a:endParaRPr>
          </a:p>
        </p:txBody>
      </p:sp>
      <p:sp>
        <p:nvSpPr>
          <p:cNvPr id="9" name="Rectangle 8">
            <a:extLst>
              <a:ext uri="{FF2B5EF4-FFF2-40B4-BE49-F238E27FC236}">
                <a16:creationId xmlns:a16="http://schemas.microsoft.com/office/drawing/2014/main" id="{31AD1C7C-896E-4BBA-AF22-7025C28AF464}"/>
              </a:ext>
            </a:extLst>
          </p:cNvPr>
          <p:cNvSpPr/>
          <p:nvPr/>
        </p:nvSpPr>
        <p:spPr>
          <a:xfrm rot="2700000">
            <a:off x="1021158" y="1780926"/>
            <a:ext cx="1683610" cy="485986"/>
          </a:xfrm>
          <a:prstGeom prst="rect">
            <a:avLst/>
          </a:prstGeom>
          <a:solidFill>
            <a:schemeClr val="bg1"/>
          </a:solidFill>
          <a:ln w="635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lumMod val="65000"/>
                  <a:lumOff val="35000"/>
                </a:schemeClr>
              </a:solidFill>
            </a:endParaRPr>
          </a:p>
        </p:txBody>
      </p:sp>
      <p:sp>
        <p:nvSpPr>
          <p:cNvPr id="10" name="Rectangle 9">
            <a:extLst>
              <a:ext uri="{FF2B5EF4-FFF2-40B4-BE49-F238E27FC236}">
                <a16:creationId xmlns:a16="http://schemas.microsoft.com/office/drawing/2014/main" id="{AA0894D7-9251-445F-9FFF-B7C982D1349B}"/>
              </a:ext>
            </a:extLst>
          </p:cNvPr>
          <p:cNvSpPr/>
          <p:nvPr/>
        </p:nvSpPr>
        <p:spPr>
          <a:xfrm rot="2700000">
            <a:off x="2169225" y="1780926"/>
            <a:ext cx="1683610" cy="485986"/>
          </a:xfrm>
          <a:prstGeom prst="rect">
            <a:avLst/>
          </a:prstGeom>
          <a:solidFill>
            <a:schemeClr val="bg1"/>
          </a:solidFill>
          <a:ln w="635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lumMod val="65000"/>
                  <a:lumOff val="35000"/>
                </a:schemeClr>
              </a:solidFill>
            </a:endParaRPr>
          </a:p>
        </p:txBody>
      </p:sp>
      <p:sp>
        <p:nvSpPr>
          <p:cNvPr id="11" name="Rectangle 10">
            <a:extLst>
              <a:ext uri="{FF2B5EF4-FFF2-40B4-BE49-F238E27FC236}">
                <a16:creationId xmlns:a16="http://schemas.microsoft.com/office/drawing/2014/main" id="{B90BA2F7-C79A-436E-97B2-F1508BCD1C45}"/>
              </a:ext>
            </a:extLst>
          </p:cNvPr>
          <p:cNvSpPr/>
          <p:nvPr/>
        </p:nvSpPr>
        <p:spPr>
          <a:xfrm rot="2700000">
            <a:off x="3317292" y="1780926"/>
            <a:ext cx="1683610" cy="485986"/>
          </a:xfrm>
          <a:prstGeom prst="rect">
            <a:avLst/>
          </a:prstGeom>
          <a:solidFill>
            <a:schemeClr val="bg1"/>
          </a:solidFill>
          <a:ln w="635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lumMod val="65000"/>
                  <a:lumOff val="35000"/>
                </a:schemeClr>
              </a:solidFill>
            </a:endParaRPr>
          </a:p>
        </p:txBody>
      </p:sp>
      <p:sp>
        <p:nvSpPr>
          <p:cNvPr id="12" name="Rectangle 11">
            <a:extLst>
              <a:ext uri="{FF2B5EF4-FFF2-40B4-BE49-F238E27FC236}">
                <a16:creationId xmlns:a16="http://schemas.microsoft.com/office/drawing/2014/main" id="{949E9182-6ACE-4256-8C6A-E2AB94F5919B}"/>
              </a:ext>
            </a:extLst>
          </p:cNvPr>
          <p:cNvSpPr/>
          <p:nvPr/>
        </p:nvSpPr>
        <p:spPr>
          <a:xfrm rot="2700000">
            <a:off x="4465359" y="1780926"/>
            <a:ext cx="1683610" cy="485986"/>
          </a:xfrm>
          <a:prstGeom prst="rect">
            <a:avLst/>
          </a:prstGeom>
          <a:solidFill>
            <a:schemeClr val="bg1"/>
          </a:solidFill>
          <a:ln w="63500">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solidFill>
                <a:schemeClr val="tx1">
                  <a:lumMod val="65000"/>
                  <a:lumOff val="35000"/>
                </a:schemeClr>
              </a:solidFill>
            </a:endParaRPr>
          </a:p>
        </p:txBody>
      </p:sp>
      <p:sp>
        <p:nvSpPr>
          <p:cNvPr id="13" name="TextBox 11">
            <a:extLst>
              <a:ext uri="{FF2B5EF4-FFF2-40B4-BE49-F238E27FC236}">
                <a16:creationId xmlns:a16="http://schemas.microsoft.com/office/drawing/2014/main" id="{B479D59F-AAC2-487B-969F-9574FF0AD196}"/>
              </a:ext>
            </a:extLst>
          </p:cNvPr>
          <p:cNvSpPr txBox="1"/>
          <p:nvPr/>
        </p:nvSpPr>
        <p:spPr>
          <a:xfrm rot="2700000">
            <a:off x="1142664" y="1870029"/>
            <a:ext cx="1454887" cy="307777"/>
          </a:xfrm>
          <a:prstGeom prst="rect">
            <a:avLst/>
          </a:prstGeom>
          <a:noFill/>
        </p:spPr>
        <p:txBody>
          <a:bodyPr wrap="square" rtlCol="0">
            <a:spAutoFit/>
          </a:bodyPr>
          <a:lstStyle/>
          <a:p>
            <a:pPr algn="ctr"/>
            <a:r>
              <a:rPr lang="en-US" altLang="ko-KR" b="1" dirty="0" smtClean="0">
                <a:solidFill>
                  <a:srgbClr val="F8F8F8"/>
                </a:solidFill>
                <a:latin typeface="Source Sans Pro" panose="020B0604020202020204" charset="0"/>
                <a:cs typeface="Arial" pitchFamily="34" charset="0"/>
              </a:rPr>
              <a:t>Pandas</a:t>
            </a:r>
            <a:endParaRPr lang="ko-KR" altLang="en-US" b="1" dirty="0">
              <a:solidFill>
                <a:srgbClr val="F8F8F8"/>
              </a:solidFill>
              <a:latin typeface="Source Sans Pro" panose="020B0604020202020204" charset="0"/>
              <a:cs typeface="Arial" pitchFamily="34" charset="0"/>
            </a:endParaRPr>
          </a:p>
        </p:txBody>
      </p:sp>
      <p:sp>
        <p:nvSpPr>
          <p:cNvPr id="14" name="TextBox 12">
            <a:extLst>
              <a:ext uri="{FF2B5EF4-FFF2-40B4-BE49-F238E27FC236}">
                <a16:creationId xmlns:a16="http://schemas.microsoft.com/office/drawing/2014/main" id="{9EC8F1C0-25E8-4100-BF38-2CC6E6BDA5FA}"/>
              </a:ext>
            </a:extLst>
          </p:cNvPr>
          <p:cNvSpPr txBox="1"/>
          <p:nvPr/>
        </p:nvSpPr>
        <p:spPr>
          <a:xfrm rot="2700000">
            <a:off x="2285968" y="1870029"/>
            <a:ext cx="1454887" cy="307777"/>
          </a:xfrm>
          <a:prstGeom prst="rect">
            <a:avLst/>
          </a:prstGeom>
          <a:noFill/>
        </p:spPr>
        <p:txBody>
          <a:bodyPr wrap="square" rtlCol="0">
            <a:spAutoFit/>
          </a:bodyPr>
          <a:lstStyle/>
          <a:p>
            <a:pPr algn="ctr"/>
            <a:r>
              <a:rPr lang="en-US" altLang="ko-KR" b="1" dirty="0" err="1">
                <a:solidFill>
                  <a:srgbClr val="F8F8F8"/>
                </a:solidFill>
                <a:latin typeface="Source Sans Pro" panose="020B0604020202020204" charset="0"/>
                <a:cs typeface="Arial" pitchFamily="34" charset="0"/>
              </a:rPr>
              <a:t>NumPy</a:t>
            </a:r>
            <a:endParaRPr lang="ko-KR" altLang="en-US" b="1" dirty="0">
              <a:solidFill>
                <a:srgbClr val="F8F8F8"/>
              </a:solidFill>
              <a:latin typeface="Source Sans Pro" panose="020B0604020202020204" charset="0"/>
              <a:cs typeface="Arial" pitchFamily="34" charset="0"/>
            </a:endParaRPr>
          </a:p>
        </p:txBody>
      </p:sp>
      <p:sp>
        <p:nvSpPr>
          <p:cNvPr id="15" name="TextBox 13">
            <a:extLst>
              <a:ext uri="{FF2B5EF4-FFF2-40B4-BE49-F238E27FC236}">
                <a16:creationId xmlns:a16="http://schemas.microsoft.com/office/drawing/2014/main" id="{A8EED0E1-058E-490E-840B-D8727DB64890}"/>
              </a:ext>
            </a:extLst>
          </p:cNvPr>
          <p:cNvSpPr txBox="1"/>
          <p:nvPr/>
        </p:nvSpPr>
        <p:spPr>
          <a:xfrm rot="2700000">
            <a:off x="3429273" y="1870029"/>
            <a:ext cx="1454887" cy="307777"/>
          </a:xfrm>
          <a:prstGeom prst="rect">
            <a:avLst/>
          </a:prstGeom>
          <a:noFill/>
        </p:spPr>
        <p:txBody>
          <a:bodyPr wrap="square" rtlCol="0">
            <a:spAutoFit/>
          </a:bodyPr>
          <a:lstStyle/>
          <a:p>
            <a:pPr algn="ctr"/>
            <a:r>
              <a:rPr lang="en-US" altLang="ko-KR" b="1" dirty="0" err="1">
                <a:solidFill>
                  <a:srgbClr val="F8F8F8"/>
                </a:solidFill>
                <a:latin typeface="Source Sans Pro" panose="020B0604020202020204" charset="0"/>
                <a:cs typeface="Arial" pitchFamily="34" charset="0"/>
              </a:rPr>
              <a:t>MatPlotLib</a:t>
            </a:r>
            <a:endParaRPr lang="ko-KR" altLang="en-US" b="1" dirty="0">
              <a:solidFill>
                <a:srgbClr val="F8F8F8"/>
              </a:solidFill>
              <a:latin typeface="Source Sans Pro" panose="020B0604020202020204" charset="0"/>
              <a:cs typeface="Arial" pitchFamily="34" charset="0"/>
            </a:endParaRPr>
          </a:p>
        </p:txBody>
      </p:sp>
      <p:sp>
        <p:nvSpPr>
          <p:cNvPr id="16" name="TextBox 14">
            <a:extLst>
              <a:ext uri="{FF2B5EF4-FFF2-40B4-BE49-F238E27FC236}">
                <a16:creationId xmlns:a16="http://schemas.microsoft.com/office/drawing/2014/main" id="{ABAB0A4B-6E61-4F9B-88BC-4741649C7A07}"/>
              </a:ext>
            </a:extLst>
          </p:cNvPr>
          <p:cNvSpPr txBox="1"/>
          <p:nvPr/>
        </p:nvSpPr>
        <p:spPr>
          <a:xfrm rot="2700000">
            <a:off x="4572577" y="1870029"/>
            <a:ext cx="1454887" cy="307777"/>
          </a:xfrm>
          <a:prstGeom prst="rect">
            <a:avLst/>
          </a:prstGeom>
          <a:noFill/>
        </p:spPr>
        <p:txBody>
          <a:bodyPr wrap="square" rtlCol="0">
            <a:spAutoFit/>
          </a:bodyPr>
          <a:lstStyle/>
          <a:p>
            <a:pPr algn="ctr"/>
            <a:r>
              <a:rPr lang="en-US" altLang="ko-KR" b="1" dirty="0" err="1">
                <a:solidFill>
                  <a:srgbClr val="F8F8F8"/>
                </a:solidFill>
                <a:latin typeface="Source Sans Pro" panose="020B0604020202020204" charset="0"/>
                <a:cs typeface="Arial" pitchFamily="34" charset="0"/>
              </a:rPr>
              <a:t>Scipy</a:t>
            </a:r>
            <a:endParaRPr lang="ko-KR" altLang="en-US" b="1" dirty="0">
              <a:solidFill>
                <a:srgbClr val="F8F8F8"/>
              </a:solidFill>
              <a:latin typeface="Source Sans Pro" panose="020B0604020202020204" charset="0"/>
              <a:cs typeface="Arial" pitchFamily="34" charset="0"/>
            </a:endParaRPr>
          </a:p>
        </p:txBody>
      </p:sp>
      <p:sp>
        <p:nvSpPr>
          <p:cNvPr id="17" name="TextBox 21">
            <a:extLst>
              <a:ext uri="{FF2B5EF4-FFF2-40B4-BE49-F238E27FC236}">
                <a16:creationId xmlns:a16="http://schemas.microsoft.com/office/drawing/2014/main" id="{8D2C679D-9714-49FC-8751-328D4CC47A8A}"/>
              </a:ext>
            </a:extLst>
          </p:cNvPr>
          <p:cNvSpPr txBox="1"/>
          <p:nvPr/>
        </p:nvSpPr>
        <p:spPr>
          <a:xfrm>
            <a:off x="1774945" y="2949649"/>
            <a:ext cx="2525059" cy="938719"/>
          </a:xfrm>
          <a:prstGeom prst="rect">
            <a:avLst/>
          </a:prstGeom>
          <a:noFill/>
        </p:spPr>
        <p:txBody>
          <a:bodyPr wrap="square" rtlCol="0">
            <a:spAutoFit/>
          </a:bodyPr>
          <a:lstStyle/>
          <a:p>
            <a:r>
              <a:rPr lang="fr-FR" sz="1100" dirty="0">
                <a:solidFill>
                  <a:srgbClr val="F8F8F8"/>
                </a:solidFill>
                <a:latin typeface="Source Sans Pro" panose="020B0604020202020204" charset="0"/>
              </a:rPr>
              <a:t>Une librairie open source qui nous permet de manipuler de  manière efficace et performante des structures de données en offrant plusieurs méthodes d’analyse en python.</a:t>
            </a:r>
          </a:p>
        </p:txBody>
      </p:sp>
      <p:sp>
        <p:nvSpPr>
          <p:cNvPr id="18" name="TextBox 24">
            <a:extLst>
              <a:ext uri="{FF2B5EF4-FFF2-40B4-BE49-F238E27FC236}">
                <a16:creationId xmlns:a16="http://schemas.microsoft.com/office/drawing/2014/main" id="{550DB39F-C18E-4A04-85E5-B2C028A50BA7}"/>
              </a:ext>
            </a:extLst>
          </p:cNvPr>
          <p:cNvSpPr txBox="1"/>
          <p:nvPr/>
        </p:nvSpPr>
        <p:spPr>
          <a:xfrm>
            <a:off x="5490437" y="3056893"/>
            <a:ext cx="2828187" cy="769441"/>
          </a:xfrm>
          <a:prstGeom prst="rect">
            <a:avLst/>
          </a:prstGeom>
          <a:noFill/>
        </p:spPr>
        <p:txBody>
          <a:bodyPr wrap="square" rtlCol="0">
            <a:spAutoFit/>
          </a:bodyPr>
          <a:lstStyle/>
          <a:p>
            <a:r>
              <a:rPr lang="fr-FR" sz="1100" dirty="0">
                <a:solidFill>
                  <a:srgbClr val="F8F8F8"/>
                </a:solidFill>
                <a:latin typeface="Source Sans Pro" panose="020B0604020202020204" charset="0"/>
              </a:rPr>
              <a:t>Une librairie très populaire pour la génération de graphes 2D et la visualisation de données avec un ensemble d’outils flexible et simple.</a:t>
            </a:r>
            <a:endParaRPr lang="ko-KR" altLang="en-US" sz="1100" dirty="0">
              <a:solidFill>
                <a:srgbClr val="F8F8F8"/>
              </a:solidFill>
              <a:latin typeface="Source Sans Pro" panose="020B0604020202020204" charset="0"/>
              <a:cs typeface="Arial" pitchFamily="34" charset="0"/>
            </a:endParaRPr>
          </a:p>
        </p:txBody>
      </p:sp>
      <p:sp>
        <p:nvSpPr>
          <p:cNvPr id="19" name="TextBox 27">
            <a:extLst>
              <a:ext uri="{FF2B5EF4-FFF2-40B4-BE49-F238E27FC236}">
                <a16:creationId xmlns:a16="http://schemas.microsoft.com/office/drawing/2014/main" id="{A1DBA359-6ADD-41EC-A654-8320F69402F0}"/>
              </a:ext>
            </a:extLst>
          </p:cNvPr>
          <p:cNvSpPr txBox="1"/>
          <p:nvPr/>
        </p:nvSpPr>
        <p:spPr>
          <a:xfrm>
            <a:off x="1754409" y="4101827"/>
            <a:ext cx="2566132" cy="938719"/>
          </a:xfrm>
          <a:prstGeom prst="rect">
            <a:avLst/>
          </a:prstGeom>
          <a:noFill/>
        </p:spPr>
        <p:txBody>
          <a:bodyPr wrap="square" rtlCol="0">
            <a:spAutoFit/>
          </a:bodyPr>
          <a:lstStyle/>
          <a:p>
            <a:r>
              <a:rPr lang="fr-FR" sz="1100" dirty="0">
                <a:solidFill>
                  <a:srgbClr val="F8F8F8"/>
                </a:solidFill>
                <a:latin typeface="Source Sans Pro" panose="020B0604020202020204" charset="0"/>
              </a:rPr>
              <a:t>Une librairie open source qui permet de faire des calculs scientifiques, algèbre linéaire, transformé de Fourier et les calculs aléatoires sur des structures de données multidimensionnelles.</a:t>
            </a:r>
          </a:p>
        </p:txBody>
      </p:sp>
      <p:sp>
        <p:nvSpPr>
          <p:cNvPr id="20" name="TextBox 30">
            <a:extLst>
              <a:ext uri="{FF2B5EF4-FFF2-40B4-BE49-F238E27FC236}">
                <a16:creationId xmlns:a16="http://schemas.microsoft.com/office/drawing/2014/main" id="{EF064FF9-D056-43C9-B89B-866BB709B54A}"/>
              </a:ext>
            </a:extLst>
          </p:cNvPr>
          <p:cNvSpPr txBox="1"/>
          <p:nvPr/>
        </p:nvSpPr>
        <p:spPr>
          <a:xfrm>
            <a:off x="5533500" y="4212627"/>
            <a:ext cx="2828187" cy="600164"/>
          </a:xfrm>
          <a:prstGeom prst="rect">
            <a:avLst/>
          </a:prstGeom>
          <a:noFill/>
        </p:spPr>
        <p:txBody>
          <a:bodyPr wrap="square" rtlCol="0">
            <a:spAutoFit/>
          </a:bodyPr>
          <a:lstStyle/>
          <a:p>
            <a:r>
              <a:rPr lang="fr-FR" sz="1100" dirty="0">
                <a:solidFill>
                  <a:srgbClr val="F8F8F8"/>
                </a:solidFill>
                <a:latin typeface="Source Sans Pro" panose="020B0604020202020204" charset="0"/>
              </a:rPr>
              <a:t>Une librairie open source de python utilisée pour la résolution de problèmes mathématiques et les tests d’hypothèses.</a:t>
            </a:r>
            <a:endParaRPr lang="ko-KR" altLang="en-US" sz="1100" dirty="0">
              <a:solidFill>
                <a:srgbClr val="F8F8F8"/>
              </a:solidFill>
              <a:latin typeface="Source Sans Pro" panose="020B0604020202020204" charset="0"/>
              <a:cs typeface="Arial" pitchFamily="34" charset="0"/>
            </a:endParaRPr>
          </a:p>
        </p:txBody>
      </p:sp>
      <p:pic>
        <p:nvPicPr>
          <p:cNvPr id="21" name="Image 20"/>
          <p:cNvPicPr/>
          <p:nvPr/>
        </p:nvPicPr>
        <p:blipFill>
          <a:blip r:embed="rId2"/>
          <a:stretch>
            <a:fillRect/>
          </a:stretch>
        </p:blipFill>
        <p:spPr>
          <a:xfrm>
            <a:off x="324393" y="3013133"/>
            <a:ext cx="1412079" cy="802291"/>
          </a:xfrm>
          <a:prstGeom prst="rect">
            <a:avLst/>
          </a:prstGeom>
        </p:spPr>
      </p:pic>
      <p:pic>
        <p:nvPicPr>
          <p:cNvPr id="22" name="Image 21"/>
          <p:cNvPicPr/>
          <p:nvPr/>
        </p:nvPicPr>
        <p:blipFill>
          <a:blip r:embed="rId3"/>
          <a:stretch>
            <a:fillRect/>
          </a:stretch>
        </p:blipFill>
        <p:spPr>
          <a:xfrm>
            <a:off x="350203" y="4156944"/>
            <a:ext cx="1360457" cy="794385"/>
          </a:xfrm>
          <a:prstGeom prst="rect">
            <a:avLst/>
          </a:prstGeom>
        </p:spPr>
      </p:pic>
      <p:grpSp>
        <p:nvGrpSpPr>
          <p:cNvPr id="23" name="Google Shape;1446;p17"/>
          <p:cNvGrpSpPr/>
          <p:nvPr/>
        </p:nvGrpSpPr>
        <p:grpSpPr>
          <a:xfrm>
            <a:off x="7318191" y="797817"/>
            <a:ext cx="1684310" cy="1944493"/>
            <a:chOff x="1312650" y="1949612"/>
            <a:chExt cx="2533206" cy="2075311"/>
          </a:xfrm>
        </p:grpSpPr>
        <p:sp>
          <p:nvSpPr>
            <p:cNvPr id="24" name="Google Shape;1447;p17"/>
            <p:cNvSpPr/>
            <p:nvPr/>
          </p:nvSpPr>
          <p:spPr>
            <a:xfrm>
              <a:off x="2404565" y="3692446"/>
              <a:ext cx="786293" cy="183519"/>
            </a:xfrm>
            <a:custGeom>
              <a:avLst/>
              <a:gdLst/>
              <a:ahLst/>
              <a:cxnLst/>
              <a:rect l="l" t="t" r="r" b="b"/>
              <a:pathLst>
                <a:path w="5210" h="1216" extrusionOk="0">
                  <a:moveTo>
                    <a:pt x="2605" y="1"/>
                  </a:moveTo>
                  <a:cubicBezTo>
                    <a:pt x="1154" y="1"/>
                    <a:pt x="1" y="258"/>
                    <a:pt x="1" y="605"/>
                  </a:cubicBezTo>
                  <a:cubicBezTo>
                    <a:pt x="1" y="952"/>
                    <a:pt x="1154" y="1216"/>
                    <a:pt x="2605" y="1216"/>
                  </a:cubicBezTo>
                  <a:cubicBezTo>
                    <a:pt x="4049" y="1216"/>
                    <a:pt x="5209" y="952"/>
                    <a:pt x="5209" y="605"/>
                  </a:cubicBezTo>
                  <a:cubicBezTo>
                    <a:pt x="5209" y="258"/>
                    <a:pt x="4049" y="1"/>
                    <a:pt x="2605" y="1"/>
                  </a:cubicBezTo>
                  <a:close/>
                </a:path>
              </a:pathLst>
            </a:custGeom>
            <a:solidFill>
              <a:srgbClr val="F0F1F1"/>
            </a:solidFill>
            <a:ln>
              <a:noFill/>
            </a:ln>
          </p:spPr>
          <p:txBody>
            <a:bodyPr spcFirstLastPara="1" wrap="square" lIns="68569" tIns="68569" rIns="68569" bIns="68569" anchor="ctr" anchorCtr="0">
              <a:noAutofit/>
            </a:bodyPr>
            <a:lstStyle/>
            <a:p>
              <a:endParaRPr sz="1050"/>
            </a:p>
          </p:txBody>
        </p:sp>
        <p:sp>
          <p:nvSpPr>
            <p:cNvPr id="25" name="Google Shape;1448;p17"/>
            <p:cNvSpPr/>
            <p:nvPr/>
          </p:nvSpPr>
          <p:spPr>
            <a:xfrm>
              <a:off x="3059714" y="3692446"/>
              <a:ext cx="786142" cy="183519"/>
            </a:xfrm>
            <a:custGeom>
              <a:avLst/>
              <a:gdLst/>
              <a:ahLst/>
              <a:cxnLst/>
              <a:rect l="l" t="t" r="r" b="b"/>
              <a:pathLst>
                <a:path w="5209" h="1216" extrusionOk="0">
                  <a:moveTo>
                    <a:pt x="2604" y="1"/>
                  </a:moveTo>
                  <a:cubicBezTo>
                    <a:pt x="1153" y="1"/>
                    <a:pt x="0" y="258"/>
                    <a:pt x="0" y="605"/>
                  </a:cubicBezTo>
                  <a:cubicBezTo>
                    <a:pt x="0" y="952"/>
                    <a:pt x="1153" y="1216"/>
                    <a:pt x="2604" y="1216"/>
                  </a:cubicBezTo>
                  <a:cubicBezTo>
                    <a:pt x="4048" y="1216"/>
                    <a:pt x="5208" y="952"/>
                    <a:pt x="5208" y="605"/>
                  </a:cubicBezTo>
                  <a:cubicBezTo>
                    <a:pt x="5208" y="258"/>
                    <a:pt x="4048" y="1"/>
                    <a:pt x="2604" y="1"/>
                  </a:cubicBezTo>
                  <a:close/>
                </a:path>
              </a:pathLst>
            </a:custGeom>
            <a:solidFill>
              <a:srgbClr val="F0F1F1"/>
            </a:solidFill>
            <a:ln>
              <a:noFill/>
            </a:ln>
          </p:spPr>
          <p:txBody>
            <a:bodyPr spcFirstLastPara="1" wrap="square" lIns="68569" tIns="68569" rIns="68569" bIns="68569" anchor="ctr" anchorCtr="0">
              <a:noAutofit/>
            </a:bodyPr>
            <a:lstStyle/>
            <a:p>
              <a:endParaRPr sz="1050"/>
            </a:p>
          </p:txBody>
        </p:sp>
        <p:sp>
          <p:nvSpPr>
            <p:cNvPr id="26" name="Google Shape;1449;p17"/>
            <p:cNvSpPr/>
            <p:nvPr/>
          </p:nvSpPr>
          <p:spPr>
            <a:xfrm>
              <a:off x="1312650" y="3692446"/>
              <a:ext cx="1392841" cy="332477"/>
            </a:xfrm>
            <a:custGeom>
              <a:avLst/>
              <a:gdLst/>
              <a:ahLst/>
              <a:cxnLst/>
              <a:rect l="l" t="t" r="r" b="b"/>
              <a:pathLst>
                <a:path w="9229" h="2203" extrusionOk="0">
                  <a:moveTo>
                    <a:pt x="4597" y="1"/>
                  </a:moveTo>
                  <a:cubicBezTo>
                    <a:pt x="2056" y="1"/>
                    <a:pt x="0" y="494"/>
                    <a:pt x="0" y="1098"/>
                  </a:cubicBezTo>
                  <a:cubicBezTo>
                    <a:pt x="0" y="1709"/>
                    <a:pt x="2056" y="2202"/>
                    <a:pt x="4597" y="2202"/>
                  </a:cubicBezTo>
                  <a:cubicBezTo>
                    <a:pt x="7146" y="2202"/>
                    <a:pt x="9229" y="1709"/>
                    <a:pt x="9229" y="1098"/>
                  </a:cubicBezTo>
                  <a:cubicBezTo>
                    <a:pt x="9229" y="494"/>
                    <a:pt x="7146" y="1"/>
                    <a:pt x="4597" y="1"/>
                  </a:cubicBezTo>
                  <a:close/>
                </a:path>
              </a:pathLst>
            </a:custGeom>
            <a:solidFill>
              <a:srgbClr val="F0F1F1"/>
            </a:solidFill>
            <a:ln>
              <a:noFill/>
            </a:ln>
          </p:spPr>
          <p:txBody>
            <a:bodyPr spcFirstLastPara="1" wrap="square" lIns="68569" tIns="68569" rIns="68569" bIns="68569" anchor="ctr" anchorCtr="0">
              <a:noAutofit/>
            </a:bodyPr>
            <a:lstStyle/>
            <a:p>
              <a:endParaRPr sz="1050"/>
            </a:p>
          </p:txBody>
        </p:sp>
        <p:sp>
          <p:nvSpPr>
            <p:cNvPr id="27" name="Google Shape;1450;p17"/>
            <p:cNvSpPr/>
            <p:nvPr/>
          </p:nvSpPr>
          <p:spPr>
            <a:xfrm>
              <a:off x="1312650" y="2600534"/>
              <a:ext cx="554480" cy="485359"/>
            </a:xfrm>
            <a:custGeom>
              <a:avLst/>
              <a:gdLst/>
              <a:ahLst/>
              <a:cxnLst/>
              <a:rect l="l" t="t" r="r" b="b"/>
              <a:pathLst>
                <a:path w="3674" h="3216" extrusionOk="0">
                  <a:moveTo>
                    <a:pt x="896" y="0"/>
                  </a:moveTo>
                  <a:lnTo>
                    <a:pt x="0" y="1451"/>
                  </a:lnTo>
                  <a:lnTo>
                    <a:pt x="2778" y="3215"/>
                  </a:lnTo>
                  <a:lnTo>
                    <a:pt x="3674" y="1736"/>
                  </a:lnTo>
                  <a:lnTo>
                    <a:pt x="896" y="0"/>
                  </a:lnTo>
                  <a:close/>
                </a:path>
              </a:pathLst>
            </a:custGeom>
            <a:solidFill>
              <a:srgbClr val="3280AD"/>
            </a:solidFill>
            <a:ln>
              <a:noFill/>
            </a:ln>
          </p:spPr>
          <p:txBody>
            <a:bodyPr spcFirstLastPara="1" wrap="square" lIns="68569" tIns="68569" rIns="68569" bIns="68569" anchor="ctr" anchorCtr="0">
              <a:noAutofit/>
            </a:bodyPr>
            <a:lstStyle/>
            <a:p>
              <a:endParaRPr sz="1050"/>
            </a:p>
          </p:txBody>
        </p:sp>
        <p:sp>
          <p:nvSpPr>
            <p:cNvPr id="28" name="Google Shape;1451;p17"/>
            <p:cNvSpPr/>
            <p:nvPr/>
          </p:nvSpPr>
          <p:spPr>
            <a:xfrm>
              <a:off x="1622793" y="2963046"/>
              <a:ext cx="87232" cy="66254"/>
            </a:xfrm>
            <a:custGeom>
              <a:avLst/>
              <a:gdLst/>
              <a:ahLst/>
              <a:cxnLst/>
              <a:rect l="l" t="t" r="r" b="b"/>
              <a:pathLst>
                <a:path w="578" h="439" extrusionOk="0">
                  <a:moveTo>
                    <a:pt x="56" y="1"/>
                  </a:moveTo>
                  <a:lnTo>
                    <a:pt x="1" y="119"/>
                  </a:lnTo>
                  <a:lnTo>
                    <a:pt x="521" y="438"/>
                  </a:lnTo>
                  <a:lnTo>
                    <a:pt x="577" y="320"/>
                  </a:lnTo>
                  <a:lnTo>
                    <a:pt x="56"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9" name="Google Shape;1452;p17"/>
            <p:cNvSpPr/>
            <p:nvPr/>
          </p:nvSpPr>
          <p:spPr>
            <a:xfrm>
              <a:off x="1675163" y="2967272"/>
              <a:ext cx="43163" cy="35768"/>
            </a:xfrm>
            <a:custGeom>
              <a:avLst/>
              <a:gdLst/>
              <a:ahLst/>
              <a:cxnLst/>
              <a:rect l="l" t="t" r="r" b="b"/>
              <a:pathLst>
                <a:path w="286" h="237" extrusionOk="0">
                  <a:moveTo>
                    <a:pt x="29" y="0"/>
                  </a:moveTo>
                  <a:lnTo>
                    <a:pt x="1" y="63"/>
                  </a:lnTo>
                  <a:lnTo>
                    <a:pt x="258" y="237"/>
                  </a:lnTo>
                  <a:lnTo>
                    <a:pt x="286" y="174"/>
                  </a:lnTo>
                  <a:lnTo>
                    <a:pt x="2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0" name="Google Shape;1453;p17"/>
            <p:cNvSpPr/>
            <p:nvPr/>
          </p:nvSpPr>
          <p:spPr>
            <a:xfrm>
              <a:off x="1697197" y="2967272"/>
              <a:ext cx="30637" cy="22185"/>
            </a:xfrm>
            <a:custGeom>
              <a:avLst/>
              <a:gdLst/>
              <a:ahLst/>
              <a:cxnLst/>
              <a:rect l="l" t="t" r="r" b="b"/>
              <a:pathLst>
                <a:path w="203" h="147" extrusionOk="0">
                  <a:moveTo>
                    <a:pt x="1" y="0"/>
                  </a:moveTo>
                  <a:lnTo>
                    <a:pt x="1" y="63"/>
                  </a:lnTo>
                  <a:lnTo>
                    <a:pt x="174" y="146"/>
                  </a:lnTo>
                  <a:lnTo>
                    <a:pt x="202" y="119"/>
                  </a:lnTo>
                  <a:lnTo>
                    <a:pt x="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1" name="Google Shape;1454;p17"/>
            <p:cNvSpPr/>
            <p:nvPr/>
          </p:nvSpPr>
          <p:spPr>
            <a:xfrm>
              <a:off x="1683614" y="2894528"/>
              <a:ext cx="74554" cy="57802"/>
            </a:xfrm>
            <a:custGeom>
              <a:avLst/>
              <a:gdLst/>
              <a:ahLst/>
              <a:cxnLst/>
              <a:rect l="l" t="t" r="r" b="b"/>
              <a:pathLst>
                <a:path w="494" h="383" extrusionOk="0">
                  <a:moveTo>
                    <a:pt x="85" y="1"/>
                  </a:moveTo>
                  <a:cubicBezTo>
                    <a:pt x="62" y="1"/>
                    <a:pt x="44" y="16"/>
                    <a:pt x="28" y="52"/>
                  </a:cubicBezTo>
                  <a:lnTo>
                    <a:pt x="0" y="80"/>
                  </a:lnTo>
                  <a:cubicBezTo>
                    <a:pt x="0" y="107"/>
                    <a:pt x="0" y="163"/>
                    <a:pt x="28" y="163"/>
                  </a:cubicBezTo>
                  <a:lnTo>
                    <a:pt x="348" y="371"/>
                  </a:lnTo>
                  <a:cubicBezTo>
                    <a:pt x="356" y="379"/>
                    <a:pt x="364" y="383"/>
                    <a:pt x="372" y="383"/>
                  </a:cubicBezTo>
                  <a:cubicBezTo>
                    <a:pt x="392" y="383"/>
                    <a:pt x="413" y="361"/>
                    <a:pt x="438" y="337"/>
                  </a:cubicBezTo>
                  <a:lnTo>
                    <a:pt x="466" y="309"/>
                  </a:lnTo>
                  <a:cubicBezTo>
                    <a:pt x="493" y="281"/>
                    <a:pt x="466" y="226"/>
                    <a:pt x="438" y="198"/>
                  </a:cubicBezTo>
                  <a:lnTo>
                    <a:pt x="146" y="24"/>
                  </a:lnTo>
                  <a:cubicBezTo>
                    <a:pt x="123" y="9"/>
                    <a:pt x="103" y="1"/>
                    <a:pt x="8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 name="Google Shape;1455;p17"/>
            <p:cNvSpPr/>
            <p:nvPr/>
          </p:nvSpPr>
          <p:spPr>
            <a:xfrm>
              <a:off x="1473985" y="2666486"/>
              <a:ext cx="44220" cy="30486"/>
            </a:xfrm>
            <a:custGeom>
              <a:avLst/>
              <a:gdLst/>
              <a:ahLst/>
              <a:cxnLst/>
              <a:rect l="l" t="t" r="r" b="b"/>
              <a:pathLst>
                <a:path w="293" h="202" extrusionOk="0">
                  <a:moveTo>
                    <a:pt x="28" y="1"/>
                  </a:moveTo>
                  <a:lnTo>
                    <a:pt x="1" y="28"/>
                  </a:lnTo>
                  <a:lnTo>
                    <a:pt x="264" y="202"/>
                  </a:lnTo>
                  <a:lnTo>
                    <a:pt x="292" y="174"/>
                  </a:lnTo>
                  <a:lnTo>
                    <a:pt x="2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3" name="Google Shape;1456;p17"/>
            <p:cNvSpPr/>
            <p:nvPr/>
          </p:nvSpPr>
          <p:spPr>
            <a:xfrm>
              <a:off x="1465684" y="2674938"/>
              <a:ext cx="30486" cy="22034"/>
            </a:xfrm>
            <a:custGeom>
              <a:avLst/>
              <a:gdLst/>
              <a:ahLst/>
              <a:cxnLst/>
              <a:rect l="l" t="t" r="r" b="b"/>
              <a:pathLst>
                <a:path w="202" h="146" extrusionOk="0">
                  <a:moveTo>
                    <a:pt x="28" y="0"/>
                  </a:moveTo>
                  <a:lnTo>
                    <a:pt x="0" y="28"/>
                  </a:lnTo>
                  <a:lnTo>
                    <a:pt x="174" y="146"/>
                  </a:lnTo>
                  <a:lnTo>
                    <a:pt x="201" y="118"/>
                  </a:lnTo>
                  <a:lnTo>
                    <a:pt x="2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 name="Google Shape;1457;p17"/>
            <p:cNvSpPr/>
            <p:nvPr/>
          </p:nvSpPr>
          <p:spPr>
            <a:xfrm>
              <a:off x="1342985" y="2630869"/>
              <a:ext cx="493810" cy="419407"/>
            </a:xfrm>
            <a:custGeom>
              <a:avLst/>
              <a:gdLst/>
              <a:ahLst/>
              <a:cxnLst/>
              <a:rect l="l" t="t" r="r" b="b"/>
              <a:pathLst>
                <a:path w="3272" h="2779" extrusionOk="0">
                  <a:moveTo>
                    <a:pt x="841" y="63"/>
                  </a:moveTo>
                  <a:lnTo>
                    <a:pt x="3181" y="1507"/>
                  </a:lnTo>
                  <a:cubicBezTo>
                    <a:pt x="3125" y="1563"/>
                    <a:pt x="3153" y="1681"/>
                    <a:pt x="3216" y="1736"/>
                  </a:cubicBezTo>
                  <a:lnTo>
                    <a:pt x="2632" y="2695"/>
                  </a:lnTo>
                  <a:cubicBezTo>
                    <a:pt x="2603" y="2675"/>
                    <a:pt x="2573" y="2666"/>
                    <a:pt x="2543" y="2666"/>
                  </a:cubicBezTo>
                  <a:cubicBezTo>
                    <a:pt x="2489" y="2666"/>
                    <a:pt x="2439" y="2696"/>
                    <a:pt x="2403" y="2750"/>
                  </a:cubicBezTo>
                  <a:lnTo>
                    <a:pt x="91" y="1278"/>
                  </a:lnTo>
                  <a:cubicBezTo>
                    <a:pt x="119" y="1216"/>
                    <a:pt x="91" y="1132"/>
                    <a:pt x="56" y="1105"/>
                  </a:cubicBezTo>
                  <a:lnTo>
                    <a:pt x="667" y="118"/>
                  </a:lnTo>
                  <a:cubicBezTo>
                    <a:pt x="723" y="118"/>
                    <a:pt x="813" y="118"/>
                    <a:pt x="841" y="63"/>
                  </a:cubicBezTo>
                  <a:close/>
                  <a:moveTo>
                    <a:pt x="841" y="0"/>
                  </a:moveTo>
                  <a:cubicBezTo>
                    <a:pt x="800" y="46"/>
                    <a:pt x="755" y="74"/>
                    <a:pt x="712" y="74"/>
                  </a:cubicBezTo>
                  <a:cubicBezTo>
                    <a:pt x="697" y="74"/>
                    <a:pt x="682" y="70"/>
                    <a:pt x="667" y="63"/>
                  </a:cubicBezTo>
                  <a:lnTo>
                    <a:pt x="639" y="63"/>
                  </a:lnTo>
                  <a:lnTo>
                    <a:pt x="1" y="1105"/>
                  </a:lnTo>
                  <a:lnTo>
                    <a:pt x="28" y="1105"/>
                  </a:lnTo>
                  <a:cubicBezTo>
                    <a:pt x="56" y="1160"/>
                    <a:pt x="56" y="1216"/>
                    <a:pt x="28" y="1278"/>
                  </a:cubicBezTo>
                  <a:lnTo>
                    <a:pt x="28" y="1306"/>
                  </a:lnTo>
                  <a:lnTo>
                    <a:pt x="2403" y="2778"/>
                  </a:lnTo>
                  <a:cubicBezTo>
                    <a:pt x="2438" y="2725"/>
                    <a:pt x="2488" y="2706"/>
                    <a:pt x="2533" y="2706"/>
                  </a:cubicBezTo>
                  <a:cubicBezTo>
                    <a:pt x="2559" y="2706"/>
                    <a:pt x="2584" y="2712"/>
                    <a:pt x="2605" y="2722"/>
                  </a:cubicBezTo>
                  <a:lnTo>
                    <a:pt x="2632" y="2722"/>
                  </a:lnTo>
                  <a:lnTo>
                    <a:pt x="3271" y="1709"/>
                  </a:lnTo>
                  <a:lnTo>
                    <a:pt x="3244" y="1709"/>
                  </a:lnTo>
                  <a:cubicBezTo>
                    <a:pt x="3181" y="1653"/>
                    <a:pt x="3153" y="1563"/>
                    <a:pt x="3216" y="1507"/>
                  </a:cubicBezTo>
                  <a:lnTo>
                    <a:pt x="3216" y="1479"/>
                  </a:lnTo>
                  <a:lnTo>
                    <a:pt x="84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5" name="Google Shape;1458;p17"/>
            <p:cNvSpPr/>
            <p:nvPr/>
          </p:nvSpPr>
          <p:spPr>
            <a:xfrm>
              <a:off x="1526354" y="2785714"/>
              <a:ext cx="127075" cy="112586"/>
            </a:xfrm>
            <a:custGeom>
              <a:avLst/>
              <a:gdLst/>
              <a:ahLst/>
              <a:cxnLst/>
              <a:rect l="l" t="t" r="r" b="b"/>
              <a:pathLst>
                <a:path w="842" h="746" extrusionOk="0">
                  <a:moveTo>
                    <a:pt x="413" y="0"/>
                  </a:moveTo>
                  <a:cubicBezTo>
                    <a:pt x="286" y="0"/>
                    <a:pt x="172" y="52"/>
                    <a:pt x="119" y="162"/>
                  </a:cubicBezTo>
                  <a:cubicBezTo>
                    <a:pt x="1" y="363"/>
                    <a:pt x="56" y="599"/>
                    <a:pt x="230" y="683"/>
                  </a:cubicBezTo>
                  <a:cubicBezTo>
                    <a:pt x="293" y="725"/>
                    <a:pt x="363" y="745"/>
                    <a:pt x="434" y="745"/>
                  </a:cubicBezTo>
                  <a:cubicBezTo>
                    <a:pt x="558" y="745"/>
                    <a:pt x="680" y="683"/>
                    <a:pt x="751" y="572"/>
                  </a:cubicBezTo>
                  <a:cubicBezTo>
                    <a:pt x="841" y="398"/>
                    <a:pt x="813" y="162"/>
                    <a:pt x="640" y="51"/>
                  </a:cubicBezTo>
                  <a:cubicBezTo>
                    <a:pt x="566" y="18"/>
                    <a:pt x="487" y="0"/>
                    <a:pt x="41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 name="Google Shape;1459;p17"/>
            <p:cNvSpPr/>
            <p:nvPr/>
          </p:nvSpPr>
          <p:spPr>
            <a:xfrm>
              <a:off x="1560915" y="2814238"/>
              <a:ext cx="57802" cy="62028"/>
            </a:xfrm>
            <a:custGeom>
              <a:avLst/>
              <a:gdLst/>
              <a:ahLst/>
              <a:cxnLst/>
              <a:rect l="l" t="t" r="r" b="b"/>
              <a:pathLst>
                <a:path w="383" h="411" extrusionOk="0">
                  <a:moveTo>
                    <a:pt x="237" y="91"/>
                  </a:moveTo>
                  <a:lnTo>
                    <a:pt x="209" y="146"/>
                  </a:lnTo>
                  <a:cubicBezTo>
                    <a:pt x="209" y="119"/>
                    <a:pt x="175" y="119"/>
                    <a:pt x="209" y="91"/>
                  </a:cubicBezTo>
                  <a:close/>
                  <a:moveTo>
                    <a:pt x="175" y="237"/>
                  </a:moveTo>
                  <a:cubicBezTo>
                    <a:pt x="209" y="264"/>
                    <a:pt x="209" y="292"/>
                    <a:pt x="209" y="292"/>
                  </a:cubicBezTo>
                  <a:cubicBezTo>
                    <a:pt x="175" y="320"/>
                    <a:pt x="175" y="320"/>
                    <a:pt x="147" y="320"/>
                  </a:cubicBezTo>
                  <a:lnTo>
                    <a:pt x="175" y="237"/>
                  </a:lnTo>
                  <a:close/>
                  <a:moveTo>
                    <a:pt x="293" y="1"/>
                  </a:moveTo>
                  <a:lnTo>
                    <a:pt x="293" y="35"/>
                  </a:lnTo>
                  <a:cubicBezTo>
                    <a:pt x="257" y="21"/>
                    <a:pt x="225" y="12"/>
                    <a:pt x="198" y="12"/>
                  </a:cubicBezTo>
                  <a:cubicBezTo>
                    <a:pt x="162" y="12"/>
                    <a:pt x="135" y="27"/>
                    <a:pt x="119" y="63"/>
                  </a:cubicBezTo>
                  <a:cubicBezTo>
                    <a:pt x="63" y="119"/>
                    <a:pt x="119" y="174"/>
                    <a:pt x="147" y="209"/>
                  </a:cubicBezTo>
                  <a:lnTo>
                    <a:pt x="119" y="292"/>
                  </a:lnTo>
                  <a:cubicBezTo>
                    <a:pt x="119" y="264"/>
                    <a:pt x="91" y="264"/>
                    <a:pt x="119" y="237"/>
                  </a:cubicBezTo>
                  <a:lnTo>
                    <a:pt x="36" y="174"/>
                  </a:lnTo>
                  <a:lnTo>
                    <a:pt x="36" y="174"/>
                  </a:lnTo>
                  <a:cubicBezTo>
                    <a:pt x="1" y="237"/>
                    <a:pt x="36" y="292"/>
                    <a:pt x="91" y="348"/>
                  </a:cubicBezTo>
                  <a:lnTo>
                    <a:pt x="63" y="383"/>
                  </a:lnTo>
                  <a:lnTo>
                    <a:pt x="91" y="410"/>
                  </a:lnTo>
                  <a:lnTo>
                    <a:pt x="119" y="383"/>
                  </a:lnTo>
                  <a:cubicBezTo>
                    <a:pt x="135" y="390"/>
                    <a:pt x="151" y="394"/>
                    <a:pt x="167" y="394"/>
                  </a:cubicBezTo>
                  <a:cubicBezTo>
                    <a:pt x="207" y="394"/>
                    <a:pt x="245" y="373"/>
                    <a:pt x="265" y="348"/>
                  </a:cubicBezTo>
                  <a:cubicBezTo>
                    <a:pt x="320" y="264"/>
                    <a:pt x="265" y="237"/>
                    <a:pt x="237" y="174"/>
                  </a:cubicBezTo>
                  <a:lnTo>
                    <a:pt x="265" y="119"/>
                  </a:lnTo>
                  <a:cubicBezTo>
                    <a:pt x="293" y="119"/>
                    <a:pt x="293" y="146"/>
                    <a:pt x="265" y="146"/>
                  </a:cubicBezTo>
                  <a:lnTo>
                    <a:pt x="348" y="209"/>
                  </a:lnTo>
                  <a:cubicBezTo>
                    <a:pt x="383" y="146"/>
                    <a:pt x="383" y="91"/>
                    <a:pt x="320" y="35"/>
                  </a:cubicBezTo>
                  <a:lnTo>
                    <a:pt x="320" y="1"/>
                  </a:lnTo>
                  <a:close/>
                </a:path>
              </a:pathLst>
            </a:custGeom>
            <a:solidFill>
              <a:srgbClr val="3280AD"/>
            </a:solidFill>
            <a:ln>
              <a:noFill/>
            </a:ln>
          </p:spPr>
          <p:txBody>
            <a:bodyPr spcFirstLastPara="1" wrap="square" lIns="68569" tIns="68569" rIns="68569" bIns="68569" anchor="ctr" anchorCtr="0">
              <a:noAutofit/>
            </a:bodyPr>
            <a:lstStyle/>
            <a:p>
              <a:endParaRPr sz="1050"/>
            </a:p>
          </p:txBody>
        </p:sp>
        <p:sp>
          <p:nvSpPr>
            <p:cNvPr id="37" name="Google Shape;1460;p17"/>
            <p:cNvSpPr/>
            <p:nvPr/>
          </p:nvSpPr>
          <p:spPr>
            <a:xfrm>
              <a:off x="1461458" y="2394980"/>
              <a:ext cx="532446" cy="533653"/>
            </a:xfrm>
            <a:custGeom>
              <a:avLst/>
              <a:gdLst/>
              <a:ahLst/>
              <a:cxnLst/>
              <a:rect l="l" t="t" r="r" b="b"/>
              <a:pathLst>
                <a:path w="3528" h="3536" extrusionOk="0">
                  <a:moveTo>
                    <a:pt x="1216" y="1"/>
                  </a:moveTo>
                  <a:lnTo>
                    <a:pt x="0" y="1216"/>
                  </a:lnTo>
                  <a:lnTo>
                    <a:pt x="2313" y="3536"/>
                  </a:lnTo>
                  <a:lnTo>
                    <a:pt x="3528" y="2320"/>
                  </a:lnTo>
                  <a:lnTo>
                    <a:pt x="1216" y="1"/>
                  </a:lnTo>
                  <a:close/>
                </a:path>
              </a:pathLst>
            </a:custGeom>
            <a:solidFill>
              <a:srgbClr val="54AED6"/>
            </a:solidFill>
            <a:ln>
              <a:noFill/>
            </a:ln>
          </p:spPr>
          <p:txBody>
            <a:bodyPr spcFirstLastPara="1" wrap="square" lIns="68569" tIns="68569" rIns="68569" bIns="68569" anchor="ctr" anchorCtr="0">
              <a:noAutofit/>
            </a:bodyPr>
            <a:lstStyle/>
            <a:p>
              <a:endParaRPr sz="1050"/>
            </a:p>
          </p:txBody>
        </p:sp>
        <p:sp>
          <p:nvSpPr>
            <p:cNvPr id="38" name="Google Shape;1461;p17"/>
            <p:cNvSpPr/>
            <p:nvPr/>
          </p:nvSpPr>
          <p:spPr>
            <a:xfrm>
              <a:off x="1731758" y="2793260"/>
              <a:ext cx="74554" cy="73498"/>
            </a:xfrm>
            <a:custGeom>
              <a:avLst/>
              <a:gdLst/>
              <a:ahLst/>
              <a:cxnLst/>
              <a:rect l="l" t="t" r="r" b="b"/>
              <a:pathLst>
                <a:path w="494" h="487" extrusionOk="0">
                  <a:moveTo>
                    <a:pt x="56" y="1"/>
                  </a:moveTo>
                  <a:lnTo>
                    <a:pt x="1" y="56"/>
                  </a:lnTo>
                  <a:lnTo>
                    <a:pt x="404" y="487"/>
                  </a:lnTo>
                  <a:lnTo>
                    <a:pt x="494" y="403"/>
                  </a:lnTo>
                  <a:lnTo>
                    <a:pt x="56"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 name="Google Shape;1462;p17"/>
            <p:cNvSpPr/>
            <p:nvPr/>
          </p:nvSpPr>
          <p:spPr>
            <a:xfrm>
              <a:off x="1780053" y="2805937"/>
              <a:ext cx="38937" cy="39843"/>
            </a:xfrm>
            <a:custGeom>
              <a:avLst/>
              <a:gdLst/>
              <a:ahLst/>
              <a:cxnLst/>
              <a:rect l="l" t="t" r="r" b="b"/>
              <a:pathLst>
                <a:path w="258" h="264" extrusionOk="0">
                  <a:moveTo>
                    <a:pt x="28" y="0"/>
                  </a:moveTo>
                  <a:lnTo>
                    <a:pt x="0" y="28"/>
                  </a:lnTo>
                  <a:lnTo>
                    <a:pt x="229" y="264"/>
                  </a:lnTo>
                  <a:lnTo>
                    <a:pt x="257" y="229"/>
                  </a:lnTo>
                  <a:lnTo>
                    <a:pt x="2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 name="Google Shape;1463;p17"/>
            <p:cNvSpPr/>
            <p:nvPr/>
          </p:nvSpPr>
          <p:spPr>
            <a:xfrm>
              <a:off x="1802088" y="2810012"/>
              <a:ext cx="26260" cy="26411"/>
            </a:xfrm>
            <a:custGeom>
              <a:avLst/>
              <a:gdLst/>
              <a:ahLst/>
              <a:cxnLst/>
              <a:rect l="l" t="t" r="r" b="b"/>
              <a:pathLst>
                <a:path w="174" h="175" extrusionOk="0">
                  <a:moveTo>
                    <a:pt x="28" y="1"/>
                  </a:moveTo>
                  <a:lnTo>
                    <a:pt x="0" y="29"/>
                  </a:lnTo>
                  <a:lnTo>
                    <a:pt x="139" y="174"/>
                  </a:lnTo>
                  <a:lnTo>
                    <a:pt x="174" y="147"/>
                  </a:lnTo>
                  <a:lnTo>
                    <a:pt x="2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 name="Google Shape;1464;p17"/>
            <p:cNvSpPr/>
            <p:nvPr/>
          </p:nvSpPr>
          <p:spPr>
            <a:xfrm>
              <a:off x="1802088" y="2736966"/>
              <a:ext cx="69272" cy="64896"/>
            </a:xfrm>
            <a:custGeom>
              <a:avLst/>
              <a:gdLst/>
              <a:ahLst/>
              <a:cxnLst/>
              <a:rect l="l" t="t" r="r" b="b"/>
              <a:pathLst>
                <a:path w="459" h="430" extrusionOk="0">
                  <a:moveTo>
                    <a:pt x="112" y="0"/>
                  </a:moveTo>
                  <a:cubicBezTo>
                    <a:pt x="90" y="0"/>
                    <a:pt x="70" y="9"/>
                    <a:pt x="56" y="27"/>
                  </a:cubicBezTo>
                  <a:lnTo>
                    <a:pt x="28" y="54"/>
                  </a:lnTo>
                  <a:cubicBezTo>
                    <a:pt x="0" y="82"/>
                    <a:pt x="0" y="138"/>
                    <a:pt x="28" y="165"/>
                  </a:cubicBezTo>
                  <a:lnTo>
                    <a:pt x="285" y="429"/>
                  </a:lnTo>
                  <a:lnTo>
                    <a:pt x="403" y="429"/>
                  </a:lnTo>
                  <a:lnTo>
                    <a:pt x="431" y="374"/>
                  </a:lnTo>
                  <a:cubicBezTo>
                    <a:pt x="458" y="339"/>
                    <a:pt x="458" y="311"/>
                    <a:pt x="431" y="283"/>
                  </a:cubicBezTo>
                  <a:lnTo>
                    <a:pt x="174" y="27"/>
                  </a:lnTo>
                  <a:cubicBezTo>
                    <a:pt x="156" y="9"/>
                    <a:pt x="134" y="0"/>
                    <a:pt x="11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2" name="Google Shape;1465;p17"/>
            <p:cNvSpPr/>
            <p:nvPr/>
          </p:nvSpPr>
          <p:spPr>
            <a:xfrm>
              <a:off x="1653279" y="2465309"/>
              <a:ext cx="38786" cy="39994"/>
            </a:xfrm>
            <a:custGeom>
              <a:avLst/>
              <a:gdLst/>
              <a:ahLst/>
              <a:cxnLst/>
              <a:rect l="l" t="t" r="r" b="b"/>
              <a:pathLst>
                <a:path w="257" h="265" extrusionOk="0">
                  <a:moveTo>
                    <a:pt x="28" y="0"/>
                  </a:moveTo>
                  <a:lnTo>
                    <a:pt x="0" y="28"/>
                  </a:lnTo>
                  <a:lnTo>
                    <a:pt x="229" y="264"/>
                  </a:lnTo>
                  <a:lnTo>
                    <a:pt x="257" y="229"/>
                  </a:lnTo>
                  <a:lnTo>
                    <a:pt x="2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3" name="Google Shape;1466;p17"/>
            <p:cNvSpPr/>
            <p:nvPr/>
          </p:nvSpPr>
          <p:spPr>
            <a:xfrm>
              <a:off x="1644828" y="2469535"/>
              <a:ext cx="26411" cy="30486"/>
            </a:xfrm>
            <a:custGeom>
              <a:avLst/>
              <a:gdLst/>
              <a:ahLst/>
              <a:cxnLst/>
              <a:rect l="l" t="t" r="r" b="b"/>
              <a:pathLst>
                <a:path w="175" h="202" extrusionOk="0">
                  <a:moveTo>
                    <a:pt x="28" y="0"/>
                  </a:moveTo>
                  <a:lnTo>
                    <a:pt x="1" y="63"/>
                  </a:lnTo>
                  <a:lnTo>
                    <a:pt x="139" y="201"/>
                  </a:lnTo>
                  <a:lnTo>
                    <a:pt x="174" y="174"/>
                  </a:lnTo>
                  <a:lnTo>
                    <a:pt x="2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4" name="Google Shape;1467;p17"/>
            <p:cNvSpPr/>
            <p:nvPr/>
          </p:nvSpPr>
          <p:spPr>
            <a:xfrm>
              <a:off x="1496019" y="2430748"/>
              <a:ext cx="463324" cy="462268"/>
            </a:xfrm>
            <a:custGeom>
              <a:avLst/>
              <a:gdLst/>
              <a:ahLst/>
              <a:cxnLst/>
              <a:rect l="l" t="t" r="r" b="b"/>
              <a:pathLst>
                <a:path w="3070" h="3063" extrusionOk="0">
                  <a:moveTo>
                    <a:pt x="1070" y="28"/>
                  </a:moveTo>
                  <a:lnTo>
                    <a:pt x="3007" y="1965"/>
                  </a:lnTo>
                  <a:cubicBezTo>
                    <a:pt x="2952" y="2056"/>
                    <a:pt x="2952" y="2139"/>
                    <a:pt x="3007" y="2194"/>
                  </a:cubicBezTo>
                  <a:lnTo>
                    <a:pt x="2202" y="3007"/>
                  </a:lnTo>
                  <a:cubicBezTo>
                    <a:pt x="2170" y="2979"/>
                    <a:pt x="2134" y="2965"/>
                    <a:pt x="2094" y="2965"/>
                  </a:cubicBezTo>
                  <a:cubicBezTo>
                    <a:pt x="2054" y="2965"/>
                    <a:pt x="2011" y="2979"/>
                    <a:pt x="1966" y="3007"/>
                  </a:cubicBezTo>
                  <a:lnTo>
                    <a:pt x="28" y="1069"/>
                  </a:lnTo>
                  <a:cubicBezTo>
                    <a:pt x="84" y="1014"/>
                    <a:pt x="84" y="924"/>
                    <a:pt x="56" y="868"/>
                  </a:cubicBezTo>
                  <a:lnTo>
                    <a:pt x="868" y="56"/>
                  </a:lnTo>
                  <a:cubicBezTo>
                    <a:pt x="903" y="67"/>
                    <a:pt x="934" y="74"/>
                    <a:pt x="962" y="74"/>
                  </a:cubicBezTo>
                  <a:cubicBezTo>
                    <a:pt x="1002" y="74"/>
                    <a:pt x="1037" y="60"/>
                    <a:pt x="1070" y="28"/>
                  </a:cubicBezTo>
                  <a:close/>
                  <a:moveTo>
                    <a:pt x="868" y="0"/>
                  </a:moveTo>
                  <a:lnTo>
                    <a:pt x="28" y="868"/>
                  </a:lnTo>
                  <a:cubicBezTo>
                    <a:pt x="56" y="924"/>
                    <a:pt x="56" y="1014"/>
                    <a:pt x="0" y="1042"/>
                  </a:cubicBezTo>
                  <a:lnTo>
                    <a:pt x="0" y="1069"/>
                  </a:lnTo>
                  <a:lnTo>
                    <a:pt x="1966" y="3062"/>
                  </a:lnTo>
                  <a:lnTo>
                    <a:pt x="1993" y="3035"/>
                  </a:lnTo>
                  <a:cubicBezTo>
                    <a:pt x="2025" y="3007"/>
                    <a:pt x="2061" y="2993"/>
                    <a:pt x="2098" y="2993"/>
                  </a:cubicBezTo>
                  <a:cubicBezTo>
                    <a:pt x="2134" y="2993"/>
                    <a:pt x="2170" y="3007"/>
                    <a:pt x="2202" y="3035"/>
                  </a:cubicBezTo>
                  <a:lnTo>
                    <a:pt x="2202" y="3062"/>
                  </a:lnTo>
                  <a:lnTo>
                    <a:pt x="3070" y="2194"/>
                  </a:lnTo>
                  <a:lnTo>
                    <a:pt x="3035" y="2194"/>
                  </a:lnTo>
                  <a:cubicBezTo>
                    <a:pt x="2979" y="2139"/>
                    <a:pt x="2979" y="2056"/>
                    <a:pt x="3035" y="1993"/>
                  </a:cubicBezTo>
                  <a:lnTo>
                    <a:pt x="3070" y="1965"/>
                  </a:lnTo>
                  <a:lnTo>
                    <a:pt x="1070" y="0"/>
                  </a:lnTo>
                  <a:cubicBezTo>
                    <a:pt x="1037" y="33"/>
                    <a:pt x="993" y="46"/>
                    <a:pt x="956" y="46"/>
                  </a:cubicBezTo>
                  <a:cubicBezTo>
                    <a:pt x="930" y="46"/>
                    <a:pt x="908" y="39"/>
                    <a:pt x="896" y="28"/>
                  </a:cubicBezTo>
                  <a:lnTo>
                    <a:pt x="868"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5" name="Google Shape;1468;p17"/>
            <p:cNvSpPr/>
            <p:nvPr/>
          </p:nvSpPr>
          <p:spPr>
            <a:xfrm>
              <a:off x="1665806" y="2605967"/>
              <a:ext cx="126924" cy="111832"/>
            </a:xfrm>
            <a:custGeom>
              <a:avLst/>
              <a:gdLst/>
              <a:ahLst/>
              <a:cxnLst/>
              <a:rect l="l" t="t" r="r" b="b"/>
              <a:pathLst>
                <a:path w="841" h="741" extrusionOk="0">
                  <a:moveTo>
                    <a:pt x="407" y="0"/>
                  </a:moveTo>
                  <a:cubicBezTo>
                    <a:pt x="313" y="0"/>
                    <a:pt x="219" y="37"/>
                    <a:pt x="146" y="110"/>
                  </a:cubicBezTo>
                  <a:cubicBezTo>
                    <a:pt x="0" y="256"/>
                    <a:pt x="0" y="485"/>
                    <a:pt x="146" y="631"/>
                  </a:cubicBezTo>
                  <a:cubicBezTo>
                    <a:pt x="219" y="704"/>
                    <a:pt x="313" y="740"/>
                    <a:pt x="407" y="740"/>
                  </a:cubicBezTo>
                  <a:cubicBezTo>
                    <a:pt x="500" y="740"/>
                    <a:pt x="594" y="704"/>
                    <a:pt x="667" y="631"/>
                  </a:cubicBezTo>
                  <a:cubicBezTo>
                    <a:pt x="841" y="485"/>
                    <a:pt x="841" y="256"/>
                    <a:pt x="667" y="110"/>
                  </a:cubicBezTo>
                  <a:cubicBezTo>
                    <a:pt x="594" y="37"/>
                    <a:pt x="500" y="0"/>
                    <a:pt x="40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6" name="Google Shape;1469;p17"/>
            <p:cNvSpPr/>
            <p:nvPr/>
          </p:nvSpPr>
          <p:spPr>
            <a:xfrm>
              <a:off x="1697197" y="2634944"/>
              <a:ext cx="60972" cy="56444"/>
            </a:xfrm>
            <a:custGeom>
              <a:avLst/>
              <a:gdLst/>
              <a:ahLst/>
              <a:cxnLst/>
              <a:rect l="l" t="t" r="r" b="b"/>
              <a:pathLst>
                <a:path w="404" h="374" extrusionOk="0">
                  <a:moveTo>
                    <a:pt x="285" y="91"/>
                  </a:moveTo>
                  <a:lnTo>
                    <a:pt x="230" y="147"/>
                  </a:lnTo>
                  <a:lnTo>
                    <a:pt x="230" y="91"/>
                  </a:lnTo>
                  <a:close/>
                  <a:moveTo>
                    <a:pt x="202" y="237"/>
                  </a:moveTo>
                  <a:cubicBezTo>
                    <a:pt x="202" y="265"/>
                    <a:pt x="202" y="265"/>
                    <a:pt x="174" y="293"/>
                  </a:cubicBezTo>
                  <a:lnTo>
                    <a:pt x="140" y="293"/>
                  </a:lnTo>
                  <a:lnTo>
                    <a:pt x="202" y="237"/>
                  </a:lnTo>
                  <a:close/>
                  <a:moveTo>
                    <a:pt x="229" y="1"/>
                  </a:moveTo>
                  <a:cubicBezTo>
                    <a:pt x="207" y="1"/>
                    <a:pt x="186" y="10"/>
                    <a:pt x="174" y="36"/>
                  </a:cubicBezTo>
                  <a:cubicBezTo>
                    <a:pt x="112" y="91"/>
                    <a:pt x="140" y="147"/>
                    <a:pt x="174" y="210"/>
                  </a:cubicBezTo>
                  <a:lnTo>
                    <a:pt x="112" y="265"/>
                  </a:lnTo>
                  <a:lnTo>
                    <a:pt x="112" y="210"/>
                  </a:lnTo>
                  <a:lnTo>
                    <a:pt x="56" y="147"/>
                  </a:lnTo>
                  <a:cubicBezTo>
                    <a:pt x="1" y="182"/>
                    <a:pt x="1" y="265"/>
                    <a:pt x="56" y="321"/>
                  </a:cubicBezTo>
                  <a:lnTo>
                    <a:pt x="28" y="355"/>
                  </a:lnTo>
                  <a:lnTo>
                    <a:pt x="56" y="355"/>
                  </a:lnTo>
                  <a:lnTo>
                    <a:pt x="84" y="321"/>
                  </a:lnTo>
                  <a:cubicBezTo>
                    <a:pt x="117" y="358"/>
                    <a:pt x="153" y="373"/>
                    <a:pt x="189" y="373"/>
                  </a:cubicBezTo>
                  <a:cubicBezTo>
                    <a:pt x="212" y="373"/>
                    <a:pt x="235" y="366"/>
                    <a:pt x="258" y="355"/>
                  </a:cubicBezTo>
                  <a:cubicBezTo>
                    <a:pt x="313" y="293"/>
                    <a:pt x="258" y="237"/>
                    <a:pt x="230" y="182"/>
                  </a:cubicBezTo>
                  <a:lnTo>
                    <a:pt x="285" y="119"/>
                  </a:lnTo>
                  <a:cubicBezTo>
                    <a:pt x="313" y="119"/>
                    <a:pt x="313" y="147"/>
                    <a:pt x="285" y="147"/>
                  </a:cubicBezTo>
                  <a:lnTo>
                    <a:pt x="376" y="237"/>
                  </a:lnTo>
                  <a:cubicBezTo>
                    <a:pt x="403" y="182"/>
                    <a:pt x="403" y="119"/>
                    <a:pt x="348" y="64"/>
                  </a:cubicBezTo>
                  <a:lnTo>
                    <a:pt x="376" y="36"/>
                  </a:lnTo>
                  <a:lnTo>
                    <a:pt x="348" y="8"/>
                  </a:lnTo>
                  <a:lnTo>
                    <a:pt x="313" y="36"/>
                  </a:lnTo>
                  <a:cubicBezTo>
                    <a:pt x="297" y="20"/>
                    <a:pt x="261" y="1"/>
                    <a:pt x="229" y="1"/>
                  </a:cubicBezTo>
                  <a:close/>
                </a:path>
              </a:pathLst>
            </a:custGeom>
            <a:solidFill>
              <a:srgbClr val="33B3A7"/>
            </a:solidFill>
            <a:ln>
              <a:noFill/>
            </a:ln>
          </p:spPr>
          <p:txBody>
            <a:bodyPr spcFirstLastPara="1" wrap="square" lIns="68569" tIns="68569" rIns="68569" bIns="68569" anchor="ctr" anchorCtr="0">
              <a:noAutofit/>
            </a:bodyPr>
            <a:lstStyle/>
            <a:p>
              <a:endParaRPr sz="1050"/>
            </a:p>
          </p:txBody>
        </p:sp>
        <p:sp>
          <p:nvSpPr>
            <p:cNvPr id="47" name="Google Shape;1470;p17"/>
            <p:cNvSpPr/>
            <p:nvPr/>
          </p:nvSpPr>
          <p:spPr>
            <a:xfrm>
              <a:off x="1836649" y="2033524"/>
              <a:ext cx="340777" cy="340777"/>
            </a:xfrm>
            <a:custGeom>
              <a:avLst/>
              <a:gdLst/>
              <a:ahLst/>
              <a:cxnLst/>
              <a:rect l="l" t="t" r="r" b="b"/>
              <a:pathLst>
                <a:path w="2258" h="2258" extrusionOk="0">
                  <a:moveTo>
                    <a:pt x="1125" y="0"/>
                  </a:moveTo>
                  <a:cubicBezTo>
                    <a:pt x="521" y="0"/>
                    <a:pt x="0" y="521"/>
                    <a:pt x="0" y="1125"/>
                  </a:cubicBezTo>
                  <a:cubicBezTo>
                    <a:pt x="0" y="1764"/>
                    <a:pt x="521" y="2257"/>
                    <a:pt x="1125" y="2257"/>
                  </a:cubicBezTo>
                  <a:cubicBezTo>
                    <a:pt x="1764" y="2257"/>
                    <a:pt x="2257" y="1764"/>
                    <a:pt x="2257" y="1125"/>
                  </a:cubicBezTo>
                  <a:cubicBezTo>
                    <a:pt x="2257" y="521"/>
                    <a:pt x="1764" y="0"/>
                    <a:pt x="1125"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48" name="Google Shape;1471;p17"/>
            <p:cNvSpPr/>
            <p:nvPr/>
          </p:nvSpPr>
          <p:spPr>
            <a:xfrm>
              <a:off x="1828197" y="2024016"/>
              <a:ext cx="357529" cy="358586"/>
            </a:xfrm>
            <a:custGeom>
              <a:avLst/>
              <a:gdLst/>
              <a:ahLst/>
              <a:cxnLst/>
              <a:rect l="l" t="t" r="r" b="b"/>
              <a:pathLst>
                <a:path w="2369" h="2376" extrusionOk="0">
                  <a:moveTo>
                    <a:pt x="1181" y="119"/>
                  </a:moveTo>
                  <a:cubicBezTo>
                    <a:pt x="1473" y="119"/>
                    <a:pt x="1765" y="237"/>
                    <a:pt x="1966" y="438"/>
                  </a:cubicBezTo>
                  <a:cubicBezTo>
                    <a:pt x="2140" y="640"/>
                    <a:pt x="2258" y="897"/>
                    <a:pt x="2258" y="1188"/>
                  </a:cubicBezTo>
                  <a:cubicBezTo>
                    <a:pt x="2258" y="1508"/>
                    <a:pt x="2140" y="1765"/>
                    <a:pt x="1966" y="1973"/>
                  </a:cubicBezTo>
                  <a:cubicBezTo>
                    <a:pt x="1765" y="2147"/>
                    <a:pt x="1473" y="2258"/>
                    <a:pt x="1181" y="2258"/>
                  </a:cubicBezTo>
                  <a:cubicBezTo>
                    <a:pt x="897" y="2258"/>
                    <a:pt x="633" y="2147"/>
                    <a:pt x="431" y="1973"/>
                  </a:cubicBezTo>
                  <a:cubicBezTo>
                    <a:pt x="230" y="1765"/>
                    <a:pt x="112" y="1508"/>
                    <a:pt x="112" y="1188"/>
                  </a:cubicBezTo>
                  <a:cubicBezTo>
                    <a:pt x="112" y="897"/>
                    <a:pt x="230" y="640"/>
                    <a:pt x="431" y="438"/>
                  </a:cubicBezTo>
                  <a:cubicBezTo>
                    <a:pt x="633" y="237"/>
                    <a:pt x="897" y="119"/>
                    <a:pt x="1181" y="119"/>
                  </a:cubicBezTo>
                  <a:close/>
                  <a:moveTo>
                    <a:pt x="1181" y="1"/>
                  </a:moveTo>
                  <a:cubicBezTo>
                    <a:pt x="522" y="1"/>
                    <a:pt x="1" y="522"/>
                    <a:pt x="1" y="1188"/>
                  </a:cubicBezTo>
                  <a:cubicBezTo>
                    <a:pt x="1" y="1855"/>
                    <a:pt x="522" y="2376"/>
                    <a:pt x="1181" y="2376"/>
                  </a:cubicBezTo>
                  <a:cubicBezTo>
                    <a:pt x="1848" y="2376"/>
                    <a:pt x="2369" y="1855"/>
                    <a:pt x="2369" y="1188"/>
                  </a:cubicBezTo>
                  <a:cubicBezTo>
                    <a:pt x="2369" y="522"/>
                    <a:pt x="1848" y="1"/>
                    <a:pt x="1181"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49" name="Google Shape;1472;p17"/>
            <p:cNvSpPr/>
            <p:nvPr/>
          </p:nvSpPr>
          <p:spPr>
            <a:xfrm>
              <a:off x="1871210" y="2072311"/>
              <a:ext cx="271505" cy="266374"/>
            </a:xfrm>
            <a:custGeom>
              <a:avLst/>
              <a:gdLst/>
              <a:ahLst/>
              <a:cxnLst/>
              <a:rect l="l" t="t" r="r" b="b"/>
              <a:pathLst>
                <a:path w="1799" h="1765" extrusionOk="0">
                  <a:moveTo>
                    <a:pt x="896" y="0"/>
                  </a:moveTo>
                  <a:cubicBezTo>
                    <a:pt x="410" y="0"/>
                    <a:pt x="0" y="375"/>
                    <a:pt x="0" y="868"/>
                  </a:cubicBezTo>
                  <a:cubicBezTo>
                    <a:pt x="0" y="1361"/>
                    <a:pt x="410" y="1764"/>
                    <a:pt x="896" y="1764"/>
                  </a:cubicBezTo>
                  <a:cubicBezTo>
                    <a:pt x="1389" y="1764"/>
                    <a:pt x="1799" y="1361"/>
                    <a:pt x="1799" y="868"/>
                  </a:cubicBezTo>
                  <a:cubicBezTo>
                    <a:pt x="1799" y="375"/>
                    <a:pt x="1389" y="0"/>
                    <a:pt x="896" y="0"/>
                  </a:cubicBezTo>
                  <a:close/>
                </a:path>
              </a:pathLst>
            </a:custGeom>
            <a:solidFill>
              <a:srgbClr val="E1871F"/>
            </a:solidFill>
            <a:ln>
              <a:noFill/>
            </a:ln>
          </p:spPr>
          <p:txBody>
            <a:bodyPr spcFirstLastPara="1" wrap="square" lIns="68569" tIns="68569" rIns="68569" bIns="68569" anchor="ctr" anchorCtr="0">
              <a:noAutofit/>
            </a:bodyPr>
            <a:lstStyle/>
            <a:p>
              <a:endParaRPr sz="1050"/>
            </a:p>
          </p:txBody>
        </p:sp>
        <p:sp>
          <p:nvSpPr>
            <p:cNvPr id="50" name="Google Shape;1473;p17"/>
            <p:cNvSpPr/>
            <p:nvPr/>
          </p:nvSpPr>
          <p:spPr>
            <a:xfrm>
              <a:off x="1884792" y="2080612"/>
              <a:ext cx="248565" cy="249622"/>
            </a:xfrm>
            <a:custGeom>
              <a:avLst/>
              <a:gdLst/>
              <a:ahLst/>
              <a:cxnLst/>
              <a:rect l="l" t="t" r="r" b="b"/>
              <a:pathLst>
                <a:path w="1647" h="1654" extrusionOk="0">
                  <a:moveTo>
                    <a:pt x="806" y="1"/>
                  </a:moveTo>
                  <a:cubicBezTo>
                    <a:pt x="348" y="1"/>
                    <a:pt x="1" y="348"/>
                    <a:pt x="1" y="813"/>
                  </a:cubicBezTo>
                  <a:cubicBezTo>
                    <a:pt x="1" y="1278"/>
                    <a:pt x="348" y="1653"/>
                    <a:pt x="806" y="1653"/>
                  </a:cubicBezTo>
                  <a:cubicBezTo>
                    <a:pt x="1271" y="1653"/>
                    <a:pt x="1646" y="1278"/>
                    <a:pt x="1646" y="813"/>
                  </a:cubicBezTo>
                  <a:cubicBezTo>
                    <a:pt x="1646" y="348"/>
                    <a:pt x="1271" y="1"/>
                    <a:pt x="806" y="1"/>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51" name="Google Shape;1474;p17"/>
            <p:cNvSpPr/>
            <p:nvPr/>
          </p:nvSpPr>
          <p:spPr>
            <a:xfrm>
              <a:off x="1968705" y="2118342"/>
              <a:ext cx="92363" cy="154240"/>
            </a:xfrm>
            <a:custGeom>
              <a:avLst/>
              <a:gdLst/>
              <a:ahLst/>
              <a:cxnLst/>
              <a:rect l="l" t="t" r="r" b="b"/>
              <a:pathLst>
                <a:path w="612" h="1022" extrusionOk="0">
                  <a:moveTo>
                    <a:pt x="278" y="258"/>
                  </a:moveTo>
                  <a:lnTo>
                    <a:pt x="278" y="417"/>
                  </a:lnTo>
                  <a:cubicBezTo>
                    <a:pt x="229" y="397"/>
                    <a:pt x="209" y="369"/>
                    <a:pt x="209" y="327"/>
                  </a:cubicBezTo>
                  <a:cubicBezTo>
                    <a:pt x="209" y="285"/>
                    <a:pt x="229" y="265"/>
                    <a:pt x="278" y="258"/>
                  </a:cubicBezTo>
                  <a:close/>
                  <a:moveTo>
                    <a:pt x="347" y="612"/>
                  </a:moveTo>
                  <a:cubicBezTo>
                    <a:pt x="382" y="626"/>
                    <a:pt x="403" y="654"/>
                    <a:pt x="403" y="695"/>
                  </a:cubicBezTo>
                  <a:cubicBezTo>
                    <a:pt x="403" y="730"/>
                    <a:pt x="382" y="758"/>
                    <a:pt x="347" y="765"/>
                  </a:cubicBezTo>
                  <a:lnTo>
                    <a:pt x="347" y="612"/>
                  </a:lnTo>
                  <a:close/>
                  <a:moveTo>
                    <a:pt x="278" y="1"/>
                  </a:moveTo>
                  <a:lnTo>
                    <a:pt x="278" y="98"/>
                  </a:lnTo>
                  <a:cubicBezTo>
                    <a:pt x="195" y="105"/>
                    <a:pt x="132" y="133"/>
                    <a:pt x="77" y="174"/>
                  </a:cubicBezTo>
                  <a:cubicBezTo>
                    <a:pt x="28" y="216"/>
                    <a:pt x="0" y="272"/>
                    <a:pt x="0" y="348"/>
                  </a:cubicBezTo>
                  <a:cubicBezTo>
                    <a:pt x="0" y="390"/>
                    <a:pt x="7" y="417"/>
                    <a:pt x="21" y="445"/>
                  </a:cubicBezTo>
                  <a:cubicBezTo>
                    <a:pt x="28" y="459"/>
                    <a:pt x="35" y="466"/>
                    <a:pt x="42" y="480"/>
                  </a:cubicBezTo>
                  <a:cubicBezTo>
                    <a:pt x="56" y="487"/>
                    <a:pt x="63" y="501"/>
                    <a:pt x="77" y="508"/>
                  </a:cubicBezTo>
                  <a:cubicBezTo>
                    <a:pt x="91" y="515"/>
                    <a:pt x="104" y="522"/>
                    <a:pt x="111" y="529"/>
                  </a:cubicBezTo>
                  <a:cubicBezTo>
                    <a:pt x="118" y="535"/>
                    <a:pt x="139" y="542"/>
                    <a:pt x="174" y="556"/>
                  </a:cubicBezTo>
                  <a:cubicBezTo>
                    <a:pt x="209" y="563"/>
                    <a:pt x="243" y="577"/>
                    <a:pt x="278" y="584"/>
                  </a:cubicBezTo>
                  <a:lnTo>
                    <a:pt x="278" y="765"/>
                  </a:lnTo>
                  <a:cubicBezTo>
                    <a:pt x="236" y="758"/>
                    <a:pt x="216" y="723"/>
                    <a:pt x="209" y="674"/>
                  </a:cubicBezTo>
                  <a:lnTo>
                    <a:pt x="0" y="674"/>
                  </a:lnTo>
                  <a:cubicBezTo>
                    <a:pt x="0" y="751"/>
                    <a:pt x="28" y="806"/>
                    <a:pt x="77" y="855"/>
                  </a:cubicBezTo>
                  <a:cubicBezTo>
                    <a:pt x="125" y="897"/>
                    <a:pt x="195" y="917"/>
                    <a:pt x="278" y="924"/>
                  </a:cubicBezTo>
                  <a:lnTo>
                    <a:pt x="278" y="1022"/>
                  </a:lnTo>
                  <a:lnTo>
                    <a:pt x="347" y="1022"/>
                  </a:lnTo>
                  <a:lnTo>
                    <a:pt x="347" y="924"/>
                  </a:lnTo>
                  <a:cubicBezTo>
                    <a:pt x="424" y="917"/>
                    <a:pt x="486" y="890"/>
                    <a:pt x="535" y="841"/>
                  </a:cubicBezTo>
                  <a:cubicBezTo>
                    <a:pt x="584" y="799"/>
                    <a:pt x="611" y="744"/>
                    <a:pt x="611" y="674"/>
                  </a:cubicBezTo>
                  <a:cubicBezTo>
                    <a:pt x="611" y="591"/>
                    <a:pt x="570" y="529"/>
                    <a:pt x="493" y="487"/>
                  </a:cubicBezTo>
                  <a:cubicBezTo>
                    <a:pt x="472" y="480"/>
                    <a:pt x="424" y="459"/>
                    <a:pt x="347" y="438"/>
                  </a:cubicBezTo>
                  <a:lnTo>
                    <a:pt x="347" y="258"/>
                  </a:lnTo>
                  <a:cubicBezTo>
                    <a:pt x="382" y="272"/>
                    <a:pt x="403" y="299"/>
                    <a:pt x="410" y="341"/>
                  </a:cubicBezTo>
                  <a:lnTo>
                    <a:pt x="611" y="341"/>
                  </a:lnTo>
                  <a:cubicBezTo>
                    <a:pt x="604" y="265"/>
                    <a:pt x="584" y="202"/>
                    <a:pt x="535" y="160"/>
                  </a:cubicBezTo>
                  <a:cubicBezTo>
                    <a:pt x="486" y="126"/>
                    <a:pt x="424" y="98"/>
                    <a:pt x="347" y="98"/>
                  </a:cubicBezTo>
                  <a:lnTo>
                    <a:pt x="34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 name="Google Shape;1475;p17"/>
            <p:cNvSpPr/>
            <p:nvPr/>
          </p:nvSpPr>
          <p:spPr>
            <a:xfrm>
              <a:off x="2259983" y="2330084"/>
              <a:ext cx="288408" cy="288408"/>
            </a:xfrm>
            <a:custGeom>
              <a:avLst/>
              <a:gdLst/>
              <a:ahLst/>
              <a:cxnLst/>
              <a:rect l="l" t="t" r="r" b="b"/>
              <a:pathLst>
                <a:path w="1911" h="1911" extrusionOk="0">
                  <a:moveTo>
                    <a:pt x="959" y="0"/>
                  </a:moveTo>
                  <a:cubicBezTo>
                    <a:pt x="438" y="0"/>
                    <a:pt x="1" y="431"/>
                    <a:pt x="1" y="952"/>
                  </a:cubicBezTo>
                  <a:cubicBezTo>
                    <a:pt x="1" y="1507"/>
                    <a:pt x="438" y="1910"/>
                    <a:pt x="959" y="1910"/>
                  </a:cubicBezTo>
                  <a:cubicBezTo>
                    <a:pt x="1480" y="1910"/>
                    <a:pt x="1910" y="1507"/>
                    <a:pt x="1910" y="952"/>
                  </a:cubicBezTo>
                  <a:cubicBezTo>
                    <a:pt x="1910" y="431"/>
                    <a:pt x="1480" y="0"/>
                    <a:pt x="959"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53" name="Google Shape;1476;p17"/>
            <p:cNvSpPr/>
            <p:nvPr/>
          </p:nvSpPr>
          <p:spPr>
            <a:xfrm>
              <a:off x="2251682" y="2321632"/>
              <a:ext cx="305009" cy="305160"/>
            </a:xfrm>
            <a:custGeom>
              <a:avLst/>
              <a:gdLst/>
              <a:ahLst/>
              <a:cxnLst/>
              <a:rect l="l" t="t" r="r" b="b"/>
              <a:pathLst>
                <a:path w="2021" h="2022" extrusionOk="0">
                  <a:moveTo>
                    <a:pt x="1014" y="112"/>
                  </a:moveTo>
                  <a:cubicBezTo>
                    <a:pt x="1271" y="112"/>
                    <a:pt x="1472" y="202"/>
                    <a:pt x="1646" y="376"/>
                  </a:cubicBezTo>
                  <a:cubicBezTo>
                    <a:pt x="1820" y="549"/>
                    <a:pt x="1910" y="751"/>
                    <a:pt x="1910" y="1008"/>
                  </a:cubicBezTo>
                  <a:cubicBezTo>
                    <a:pt x="1910" y="1272"/>
                    <a:pt x="1820" y="1501"/>
                    <a:pt x="1646" y="1647"/>
                  </a:cubicBezTo>
                  <a:cubicBezTo>
                    <a:pt x="1472" y="1820"/>
                    <a:pt x="1271" y="1911"/>
                    <a:pt x="1014" y="1911"/>
                  </a:cubicBezTo>
                  <a:cubicBezTo>
                    <a:pt x="750" y="1911"/>
                    <a:pt x="549" y="1820"/>
                    <a:pt x="375" y="1647"/>
                  </a:cubicBezTo>
                  <a:cubicBezTo>
                    <a:pt x="202" y="1501"/>
                    <a:pt x="111" y="1272"/>
                    <a:pt x="111" y="1008"/>
                  </a:cubicBezTo>
                  <a:cubicBezTo>
                    <a:pt x="111" y="751"/>
                    <a:pt x="202" y="549"/>
                    <a:pt x="375" y="376"/>
                  </a:cubicBezTo>
                  <a:cubicBezTo>
                    <a:pt x="549" y="202"/>
                    <a:pt x="750" y="112"/>
                    <a:pt x="1014" y="112"/>
                  </a:cubicBezTo>
                  <a:close/>
                  <a:moveTo>
                    <a:pt x="1014" y="1"/>
                  </a:moveTo>
                  <a:cubicBezTo>
                    <a:pt x="431" y="1"/>
                    <a:pt x="0" y="459"/>
                    <a:pt x="0" y="1008"/>
                  </a:cubicBezTo>
                  <a:cubicBezTo>
                    <a:pt x="0" y="1591"/>
                    <a:pt x="431" y="2022"/>
                    <a:pt x="1014" y="2022"/>
                  </a:cubicBezTo>
                  <a:cubicBezTo>
                    <a:pt x="1590" y="2022"/>
                    <a:pt x="2021" y="1591"/>
                    <a:pt x="2021" y="1008"/>
                  </a:cubicBezTo>
                  <a:cubicBezTo>
                    <a:pt x="2021" y="459"/>
                    <a:pt x="1590" y="1"/>
                    <a:pt x="1014"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54" name="Google Shape;1477;p17"/>
            <p:cNvSpPr/>
            <p:nvPr/>
          </p:nvSpPr>
          <p:spPr>
            <a:xfrm>
              <a:off x="2290469" y="2360419"/>
              <a:ext cx="227436" cy="227587"/>
            </a:xfrm>
            <a:custGeom>
              <a:avLst/>
              <a:gdLst/>
              <a:ahLst/>
              <a:cxnLst/>
              <a:rect l="l" t="t" r="r" b="b"/>
              <a:pathLst>
                <a:path w="1507" h="1508" extrusionOk="0">
                  <a:moveTo>
                    <a:pt x="757" y="1"/>
                  </a:moveTo>
                  <a:cubicBezTo>
                    <a:pt x="347" y="1"/>
                    <a:pt x="0" y="348"/>
                    <a:pt x="0" y="751"/>
                  </a:cubicBezTo>
                  <a:cubicBezTo>
                    <a:pt x="0" y="1188"/>
                    <a:pt x="347" y="1508"/>
                    <a:pt x="757" y="1508"/>
                  </a:cubicBezTo>
                  <a:cubicBezTo>
                    <a:pt x="1160" y="1508"/>
                    <a:pt x="1507" y="1188"/>
                    <a:pt x="1507" y="751"/>
                  </a:cubicBezTo>
                  <a:cubicBezTo>
                    <a:pt x="1507" y="348"/>
                    <a:pt x="1160" y="1"/>
                    <a:pt x="757" y="1"/>
                  </a:cubicBezTo>
                  <a:close/>
                </a:path>
              </a:pathLst>
            </a:custGeom>
            <a:solidFill>
              <a:srgbClr val="E1871F"/>
            </a:solidFill>
            <a:ln>
              <a:noFill/>
            </a:ln>
          </p:spPr>
          <p:txBody>
            <a:bodyPr spcFirstLastPara="1" wrap="square" lIns="68569" tIns="68569" rIns="68569" bIns="68569" anchor="ctr" anchorCtr="0">
              <a:noAutofit/>
            </a:bodyPr>
            <a:lstStyle/>
            <a:p>
              <a:endParaRPr sz="1050"/>
            </a:p>
          </p:txBody>
        </p:sp>
        <p:sp>
          <p:nvSpPr>
            <p:cNvPr id="55" name="Google Shape;1478;p17"/>
            <p:cNvSpPr/>
            <p:nvPr/>
          </p:nvSpPr>
          <p:spPr>
            <a:xfrm>
              <a:off x="2299826" y="2368870"/>
              <a:ext cx="209779" cy="209779"/>
            </a:xfrm>
            <a:custGeom>
              <a:avLst/>
              <a:gdLst/>
              <a:ahLst/>
              <a:cxnLst/>
              <a:rect l="l" t="t" r="r" b="b"/>
              <a:pathLst>
                <a:path w="1390" h="1390" extrusionOk="0">
                  <a:moveTo>
                    <a:pt x="695" y="0"/>
                  </a:moveTo>
                  <a:cubicBezTo>
                    <a:pt x="313" y="0"/>
                    <a:pt x="1" y="320"/>
                    <a:pt x="1" y="695"/>
                  </a:cubicBezTo>
                  <a:cubicBezTo>
                    <a:pt x="1" y="1105"/>
                    <a:pt x="313" y="1389"/>
                    <a:pt x="695" y="1389"/>
                  </a:cubicBezTo>
                  <a:cubicBezTo>
                    <a:pt x="1070" y="1389"/>
                    <a:pt x="1389" y="1105"/>
                    <a:pt x="1389" y="695"/>
                  </a:cubicBezTo>
                  <a:cubicBezTo>
                    <a:pt x="1389" y="320"/>
                    <a:pt x="1070" y="0"/>
                    <a:pt x="695" y="0"/>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56" name="Google Shape;1479;p17"/>
            <p:cNvSpPr/>
            <p:nvPr/>
          </p:nvSpPr>
          <p:spPr>
            <a:xfrm>
              <a:off x="2371061" y="2408714"/>
              <a:ext cx="73498" cy="122698"/>
            </a:xfrm>
            <a:custGeom>
              <a:avLst/>
              <a:gdLst/>
              <a:ahLst/>
              <a:cxnLst/>
              <a:rect l="l" t="t" r="r" b="b"/>
              <a:pathLst>
                <a:path w="487" h="813" extrusionOk="0">
                  <a:moveTo>
                    <a:pt x="216" y="202"/>
                  </a:moveTo>
                  <a:lnTo>
                    <a:pt x="216" y="327"/>
                  </a:lnTo>
                  <a:cubicBezTo>
                    <a:pt x="181" y="313"/>
                    <a:pt x="167" y="292"/>
                    <a:pt x="167" y="257"/>
                  </a:cubicBezTo>
                  <a:cubicBezTo>
                    <a:pt x="167" y="229"/>
                    <a:pt x="181" y="209"/>
                    <a:pt x="216" y="202"/>
                  </a:cubicBezTo>
                  <a:close/>
                  <a:moveTo>
                    <a:pt x="272" y="486"/>
                  </a:moveTo>
                  <a:cubicBezTo>
                    <a:pt x="306" y="500"/>
                    <a:pt x="320" y="521"/>
                    <a:pt x="320" y="549"/>
                  </a:cubicBezTo>
                  <a:cubicBezTo>
                    <a:pt x="320" y="584"/>
                    <a:pt x="306" y="604"/>
                    <a:pt x="272" y="611"/>
                  </a:cubicBezTo>
                  <a:lnTo>
                    <a:pt x="272" y="486"/>
                  </a:lnTo>
                  <a:close/>
                  <a:moveTo>
                    <a:pt x="216" y="0"/>
                  </a:moveTo>
                  <a:lnTo>
                    <a:pt x="216" y="70"/>
                  </a:lnTo>
                  <a:cubicBezTo>
                    <a:pt x="154" y="77"/>
                    <a:pt x="105" y="97"/>
                    <a:pt x="63" y="132"/>
                  </a:cubicBezTo>
                  <a:cubicBezTo>
                    <a:pt x="22" y="167"/>
                    <a:pt x="1" y="216"/>
                    <a:pt x="1" y="271"/>
                  </a:cubicBezTo>
                  <a:cubicBezTo>
                    <a:pt x="1" y="306"/>
                    <a:pt x="1" y="334"/>
                    <a:pt x="15" y="347"/>
                  </a:cubicBezTo>
                  <a:cubicBezTo>
                    <a:pt x="22" y="361"/>
                    <a:pt x="29" y="368"/>
                    <a:pt x="35" y="382"/>
                  </a:cubicBezTo>
                  <a:cubicBezTo>
                    <a:pt x="42" y="389"/>
                    <a:pt x="49" y="396"/>
                    <a:pt x="56" y="403"/>
                  </a:cubicBezTo>
                  <a:cubicBezTo>
                    <a:pt x="70" y="410"/>
                    <a:pt x="77" y="417"/>
                    <a:pt x="84" y="417"/>
                  </a:cubicBezTo>
                  <a:cubicBezTo>
                    <a:pt x="91" y="424"/>
                    <a:pt x="112" y="431"/>
                    <a:pt x="133" y="438"/>
                  </a:cubicBezTo>
                  <a:cubicBezTo>
                    <a:pt x="160" y="452"/>
                    <a:pt x="188" y="459"/>
                    <a:pt x="216" y="466"/>
                  </a:cubicBezTo>
                  <a:lnTo>
                    <a:pt x="216" y="611"/>
                  </a:lnTo>
                  <a:cubicBezTo>
                    <a:pt x="188" y="604"/>
                    <a:pt x="167" y="577"/>
                    <a:pt x="167" y="535"/>
                  </a:cubicBezTo>
                  <a:lnTo>
                    <a:pt x="1" y="535"/>
                  </a:lnTo>
                  <a:cubicBezTo>
                    <a:pt x="1" y="597"/>
                    <a:pt x="15" y="646"/>
                    <a:pt x="56" y="681"/>
                  </a:cubicBezTo>
                  <a:cubicBezTo>
                    <a:pt x="98" y="716"/>
                    <a:pt x="154" y="736"/>
                    <a:pt x="216" y="736"/>
                  </a:cubicBezTo>
                  <a:lnTo>
                    <a:pt x="216" y="813"/>
                  </a:lnTo>
                  <a:lnTo>
                    <a:pt x="272" y="813"/>
                  </a:lnTo>
                  <a:lnTo>
                    <a:pt x="272" y="736"/>
                  </a:lnTo>
                  <a:cubicBezTo>
                    <a:pt x="334" y="729"/>
                    <a:pt x="390" y="709"/>
                    <a:pt x="424" y="674"/>
                  </a:cubicBezTo>
                  <a:cubicBezTo>
                    <a:pt x="466" y="632"/>
                    <a:pt x="487" y="591"/>
                    <a:pt x="487" y="535"/>
                  </a:cubicBezTo>
                  <a:cubicBezTo>
                    <a:pt x="487" y="472"/>
                    <a:pt x="459" y="417"/>
                    <a:pt x="397" y="389"/>
                  </a:cubicBezTo>
                  <a:cubicBezTo>
                    <a:pt x="376" y="382"/>
                    <a:pt x="334" y="368"/>
                    <a:pt x="272" y="347"/>
                  </a:cubicBezTo>
                  <a:lnTo>
                    <a:pt x="272" y="202"/>
                  </a:lnTo>
                  <a:cubicBezTo>
                    <a:pt x="306" y="216"/>
                    <a:pt x="320" y="236"/>
                    <a:pt x="320" y="271"/>
                  </a:cubicBezTo>
                  <a:lnTo>
                    <a:pt x="487" y="271"/>
                  </a:lnTo>
                  <a:cubicBezTo>
                    <a:pt x="487" y="209"/>
                    <a:pt x="466" y="160"/>
                    <a:pt x="424" y="125"/>
                  </a:cubicBezTo>
                  <a:cubicBezTo>
                    <a:pt x="390" y="97"/>
                    <a:pt x="341" y="77"/>
                    <a:pt x="272" y="70"/>
                  </a:cubicBezTo>
                  <a:lnTo>
                    <a:pt x="27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7" name="Google Shape;1480;p17"/>
            <p:cNvSpPr/>
            <p:nvPr/>
          </p:nvSpPr>
          <p:spPr>
            <a:xfrm>
              <a:off x="2259983" y="1959120"/>
              <a:ext cx="218230" cy="222305"/>
            </a:xfrm>
            <a:custGeom>
              <a:avLst/>
              <a:gdLst/>
              <a:ahLst/>
              <a:cxnLst/>
              <a:rect l="l" t="t" r="r" b="b"/>
              <a:pathLst>
                <a:path w="1446" h="1473" extrusionOk="0">
                  <a:moveTo>
                    <a:pt x="723" y="0"/>
                  </a:moveTo>
                  <a:cubicBezTo>
                    <a:pt x="320" y="0"/>
                    <a:pt x="1" y="320"/>
                    <a:pt x="1" y="750"/>
                  </a:cubicBezTo>
                  <a:cubicBezTo>
                    <a:pt x="1" y="1153"/>
                    <a:pt x="320" y="1472"/>
                    <a:pt x="723" y="1472"/>
                  </a:cubicBezTo>
                  <a:cubicBezTo>
                    <a:pt x="1133" y="1472"/>
                    <a:pt x="1445" y="1153"/>
                    <a:pt x="1445" y="750"/>
                  </a:cubicBezTo>
                  <a:cubicBezTo>
                    <a:pt x="1445" y="320"/>
                    <a:pt x="1133" y="0"/>
                    <a:pt x="723"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58" name="Google Shape;1481;p17"/>
            <p:cNvSpPr/>
            <p:nvPr/>
          </p:nvSpPr>
          <p:spPr>
            <a:xfrm>
              <a:off x="2251682" y="1949612"/>
              <a:ext cx="235888" cy="241170"/>
            </a:xfrm>
            <a:custGeom>
              <a:avLst/>
              <a:gdLst/>
              <a:ahLst/>
              <a:cxnLst/>
              <a:rect l="l" t="t" r="r" b="b"/>
              <a:pathLst>
                <a:path w="1563" h="1598" extrusionOk="0">
                  <a:moveTo>
                    <a:pt x="778" y="119"/>
                  </a:moveTo>
                  <a:cubicBezTo>
                    <a:pt x="979" y="119"/>
                    <a:pt x="1125" y="209"/>
                    <a:pt x="1271" y="320"/>
                  </a:cubicBezTo>
                  <a:cubicBezTo>
                    <a:pt x="1389" y="438"/>
                    <a:pt x="1445" y="612"/>
                    <a:pt x="1445" y="813"/>
                  </a:cubicBezTo>
                  <a:cubicBezTo>
                    <a:pt x="1445" y="987"/>
                    <a:pt x="1389" y="1160"/>
                    <a:pt x="1271" y="1278"/>
                  </a:cubicBezTo>
                  <a:cubicBezTo>
                    <a:pt x="1125" y="1390"/>
                    <a:pt x="979" y="1480"/>
                    <a:pt x="778" y="1480"/>
                  </a:cubicBezTo>
                  <a:cubicBezTo>
                    <a:pt x="604" y="1480"/>
                    <a:pt x="431" y="1390"/>
                    <a:pt x="320" y="1278"/>
                  </a:cubicBezTo>
                  <a:cubicBezTo>
                    <a:pt x="174" y="1160"/>
                    <a:pt x="111" y="987"/>
                    <a:pt x="111" y="813"/>
                  </a:cubicBezTo>
                  <a:cubicBezTo>
                    <a:pt x="111" y="612"/>
                    <a:pt x="174" y="438"/>
                    <a:pt x="320" y="320"/>
                  </a:cubicBezTo>
                  <a:cubicBezTo>
                    <a:pt x="431" y="209"/>
                    <a:pt x="604" y="119"/>
                    <a:pt x="778" y="119"/>
                  </a:cubicBezTo>
                  <a:close/>
                  <a:moveTo>
                    <a:pt x="778" y="1"/>
                  </a:moveTo>
                  <a:cubicBezTo>
                    <a:pt x="347" y="1"/>
                    <a:pt x="0" y="348"/>
                    <a:pt x="0" y="813"/>
                  </a:cubicBezTo>
                  <a:cubicBezTo>
                    <a:pt x="0" y="1251"/>
                    <a:pt x="347" y="1598"/>
                    <a:pt x="778" y="1598"/>
                  </a:cubicBezTo>
                  <a:cubicBezTo>
                    <a:pt x="1215" y="1598"/>
                    <a:pt x="1563" y="1251"/>
                    <a:pt x="1563" y="813"/>
                  </a:cubicBezTo>
                  <a:cubicBezTo>
                    <a:pt x="1563" y="348"/>
                    <a:pt x="1215" y="1"/>
                    <a:pt x="778"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59" name="Google Shape;1482;p17"/>
            <p:cNvSpPr/>
            <p:nvPr/>
          </p:nvSpPr>
          <p:spPr>
            <a:xfrm>
              <a:off x="2282017" y="1985230"/>
              <a:ext cx="175218" cy="169936"/>
            </a:xfrm>
            <a:custGeom>
              <a:avLst/>
              <a:gdLst/>
              <a:ahLst/>
              <a:cxnLst/>
              <a:rect l="l" t="t" r="r" b="b"/>
              <a:pathLst>
                <a:path w="1161" h="1126" extrusionOk="0">
                  <a:moveTo>
                    <a:pt x="577" y="1"/>
                  </a:moveTo>
                  <a:cubicBezTo>
                    <a:pt x="257" y="1"/>
                    <a:pt x="1" y="258"/>
                    <a:pt x="1" y="577"/>
                  </a:cubicBezTo>
                  <a:cubicBezTo>
                    <a:pt x="1" y="869"/>
                    <a:pt x="257" y="1126"/>
                    <a:pt x="577" y="1126"/>
                  </a:cubicBezTo>
                  <a:cubicBezTo>
                    <a:pt x="896" y="1126"/>
                    <a:pt x="1160" y="869"/>
                    <a:pt x="1160" y="577"/>
                  </a:cubicBezTo>
                  <a:cubicBezTo>
                    <a:pt x="1160" y="258"/>
                    <a:pt x="896" y="1"/>
                    <a:pt x="577" y="1"/>
                  </a:cubicBezTo>
                  <a:close/>
                </a:path>
              </a:pathLst>
            </a:custGeom>
            <a:solidFill>
              <a:srgbClr val="E1871F"/>
            </a:solidFill>
            <a:ln>
              <a:noFill/>
            </a:ln>
          </p:spPr>
          <p:txBody>
            <a:bodyPr spcFirstLastPara="1" wrap="square" lIns="68569" tIns="68569" rIns="68569" bIns="68569" anchor="ctr" anchorCtr="0">
              <a:noAutofit/>
            </a:bodyPr>
            <a:lstStyle/>
            <a:p>
              <a:endParaRPr sz="1050"/>
            </a:p>
          </p:txBody>
        </p:sp>
        <p:sp>
          <p:nvSpPr>
            <p:cNvPr id="60" name="Google Shape;1483;p17"/>
            <p:cNvSpPr/>
            <p:nvPr/>
          </p:nvSpPr>
          <p:spPr>
            <a:xfrm>
              <a:off x="2290469" y="1989455"/>
              <a:ext cx="161484" cy="161635"/>
            </a:xfrm>
            <a:custGeom>
              <a:avLst/>
              <a:gdLst/>
              <a:ahLst/>
              <a:cxnLst/>
              <a:rect l="l" t="t" r="r" b="b"/>
              <a:pathLst>
                <a:path w="1070" h="1071" extrusionOk="0">
                  <a:moveTo>
                    <a:pt x="521" y="1"/>
                  </a:moveTo>
                  <a:cubicBezTo>
                    <a:pt x="236" y="1"/>
                    <a:pt x="0" y="230"/>
                    <a:pt x="0" y="549"/>
                  </a:cubicBezTo>
                  <a:cubicBezTo>
                    <a:pt x="0" y="841"/>
                    <a:pt x="236" y="1070"/>
                    <a:pt x="521" y="1070"/>
                  </a:cubicBezTo>
                  <a:cubicBezTo>
                    <a:pt x="813" y="1070"/>
                    <a:pt x="1069" y="841"/>
                    <a:pt x="1069" y="549"/>
                  </a:cubicBezTo>
                  <a:cubicBezTo>
                    <a:pt x="1069" y="230"/>
                    <a:pt x="813" y="1"/>
                    <a:pt x="521" y="1"/>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61" name="Google Shape;1484;p17"/>
            <p:cNvSpPr/>
            <p:nvPr/>
          </p:nvSpPr>
          <p:spPr>
            <a:xfrm>
              <a:off x="2343895" y="2020847"/>
              <a:ext cx="55689" cy="92514"/>
            </a:xfrm>
            <a:custGeom>
              <a:avLst/>
              <a:gdLst/>
              <a:ahLst/>
              <a:cxnLst/>
              <a:rect l="l" t="t" r="r" b="b"/>
              <a:pathLst>
                <a:path w="369" h="613" extrusionOk="0">
                  <a:moveTo>
                    <a:pt x="167" y="154"/>
                  </a:moveTo>
                  <a:lnTo>
                    <a:pt x="167" y="251"/>
                  </a:lnTo>
                  <a:cubicBezTo>
                    <a:pt x="139" y="237"/>
                    <a:pt x="125" y="223"/>
                    <a:pt x="125" y="195"/>
                  </a:cubicBezTo>
                  <a:cubicBezTo>
                    <a:pt x="125" y="175"/>
                    <a:pt x="139" y="161"/>
                    <a:pt x="167" y="154"/>
                  </a:cubicBezTo>
                  <a:close/>
                  <a:moveTo>
                    <a:pt x="209" y="369"/>
                  </a:moveTo>
                  <a:cubicBezTo>
                    <a:pt x="229" y="376"/>
                    <a:pt x="243" y="397"/>
                    <a:pt x="243" y="418"/>
                  </a:cubicBezTo>
                  <a:cubicBezTo>
                    <a:pt x="243" y="438"/>
                    <a:pt x="229" y="452"/>
                    <a:pt x="209" y="459"/>
                  </a:cubicBezTo>
                  <a:lnTo>
                    <a:pt x="209" y="369"/>
                  </a:lnTo>
                  <a:close/>
                  <a:moveTo>
                    <a:pt x="167" y="1"/>
                  </a:moveTo>
                  <a:lnTo>
                    <a:pt x="167" y="57"/>
                  </a:lnTo>
                  <a:cubicBezTo>
                    <a:pt x="118" y="63"/>
                    <a:pt x="77" y="77"/>
                    <a:pt x="49" y="105"/>
                  </a:cubicBezTo>
                  <a:cubicBezTo>
                    <a:pt x="14" y="133"/>
                    <a:pt x="0" y="168"/>
                    <a:pt x="0" y="209"/>
                  </a:cubicBezTo>
                  <a:cubicBezTo>
                    <a:pt x="0" y="230"/>
                    <a:pt x="7" y="251"/>
                    <a:pt x="14" y="265"/>
                  </a:cubicBezTo>
                  <a:cubicBezTo>
                    <a:pt x="14" y="272"/>
                    <a:pt x="21" y="279"/>
                    <a:pt x="28" y="286"/>
                  </a:cubicBezTo>
                  <a:cubicBezTo>
                    <a:pt x="28" y="293"/>
                    <a:pt x="35" y="300"/>
                    <a:pt x="49" y="307"/>
                  </a:cubicBezTo>
                  <a:cubicBezTo>
                    <a:pt x="56" y="313"/>
                    <a:pt x="63" y="313"/>
                    <a:pt x="70" y="320"/>
                  </a:cubicBezTo>
                  <a:cubicBezTo>
                    <a:pt x="70" y="320"/>
                    <a:pt x="84" y="327"/>
                    <a:pt x="104" y="334"/>
                  </a:cubicBezTo>
                  <a:cubicBezTo>
                    <a:pt x="125" y="341"/>
                    <a:pt x="146" y="348"/>
                    <a:pt x="167" y="348"/>
                  </a:cubicBezTo>
                  <a:lnTo>
                    <a:pt x="167" y="459"/>
                  </a:lnTo>
                  <a:cubicBezTo>
                    <a:pt x="139" y="452"/>
                    <a:pt x="132" y="438"/>
                    <a:pt x="125" y="404"/>
                  </a:cubicBezTo>
                  <a:lnTo>
                    <a:pt x="0" y="404"/>
                  </a:lnTo>
                  <a:cubicBezTo>
                    <a:pt x="0" y="452"/>
                    <a:pt x="14" y="487"/>
                    <a:pt x="42" y="515"/>
                  </a:cubicBezTo>
                  <a:cubicBezTo>
                    <a:pt x="77" y="536"/>
                    <a:pt x="111" y="556"/>
                    <a:pt x="167" y="556"/>
                  </a:cubicBezTo>
                  <a:lnTo>
                    <a:pt x="167" y="612"/>
                  </a:lnTo>
                  <a:lnTo>
                    <a:pt x="209" y="612"/>
                  </a:lnTo>
                  <a:lnTo>
                    <a:pt x="209" y="556"/>
                  </a:lnTo>
                  <a:cubicBezTo>
                    <a:pt x="250" y="550"/>
                    <a:pt x="292" y="536"/>
                    <a:pt x="320" y="508"/>
                  </a:cubicBezTo>
                  <a:cubicBezTo>
                    <a:pt x="354" y="480"/>
                    <a:pt x="368" y="445"/>
                    <a:pt x="368" y="404"/>
                  </a:cubicBezTo>
                  <a:cubicBezTo>
                    <a:pt x="368" y="355"/>
                    <a:pt x="340" y="320"/>
                    <a:pt x="299" y="293"/>
                  </a:cubicBezTo>
                  <a:cubicBezTo>
                    <a:pt x="285" y="286"/>
                    <a:pt x="250" y="279"/>
                    <a:pt x="209" y="265"/>
                  </a:cubicBezTo>
                  <a:lnTo>
                    <a:pt x="209" y="154"/>
                  </a:lnTo>
                  <a:cubicBezTo>
                    <a:pt x="229" y="161"/>
                    <a:pt x="243" y="182"/>
                    <a:pt x="243" y="209"/>
                  </a:cubicBezTo>
                  <a:lnTo>
                    <a:pt x="368" y="209"/>
                  </a:lnTo>
                  <a:cubicBezTo>
                    <a:pt x="361" y="161"/>
                    <a:pt x="347" y="119"/>
                    <a:pt x="320" y="98"/>
                  </a:cubicBezTo>
                  <a:cubicBezTo>
                    <a:pt x="292" y="77"/>
                    <a:pt x="257" y="63"/>
                    <a:pt x="209" y="57"/>
                  </a:cubicBezTo>
                  <a:lnTo>
                    <a:pt x="20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2" name="Google Shape;1485;p17"/>
            <p:cNvSpPr/>
            <p:nvPr/>
          </p:nvSpPr>
          <p:spPr>
            <a:xfrm>
              <a:off x="1749567" y="2247228"/>
              <a:ext cx="519014" cy="383790"/>
            </a:xfrm>
            <a:custGeom>
              <a:avLst/>
              <a:gdLst/>
              <a:ahLst/>
              <a:cxnLst/>
              <a:rect l="l" t="t" r="r" b="b"/>
              <a:pathLst>
                <a:path w="3439" h="2543" extrusionOk="0">
                  <a:moveTo>
                    <a:pt x="1" y="1"/>
                  </a:moveTo>
                  <a:lnTo>
                    <a:pt x="1043" y="2542"/>
                  </a:lnTo>
                  <a:lnTo>
                    <a:pt x="2369" y="2542"/>
                  </a:lnTo>
                  <a:lnTo>
                    <a:pt x="3438" y="1"/>
                  </a:lnTo>
                  <a:close/>
                </a:path>
              </a:pathLst>
            </a:custGeom>
            <a:solidFill>
              <a:srgbClr val="0D3E65"/>
            </a:solidFill>
            <a:ln>
              <a:noFill/>
            </a:ln>
          </p:spPr>
          <p:txBody>
            <a:bodyPr spcFirstLastPara="1" wrap="square" lIns="68569" tIns="68569" rIns="68569" bIns="68569" anchor="ctr" anchorCtr="0">
              <a:noAutofit/>
            </a:bodyPr>
            <a:lstStyle/>
            <a:p>
              <a:endParaRPr sz="1050"/>
            </a:p>
          </p:txBody>
        </p:sp>
        <p:sp>
          <p:nvSpPr>
            <p:cNvPr id="63" name="Google Shape;1486;p17"/>
            <p:cNvSpPr/>
            <p:nvPr/>
          </p:nvSpPr>
          <p:spPr>
            <a:xfrm>
              <a:off x="1365020" y="2630869"/>
              <a:ext cx="1288102" cy="1245090"/>
            </a:xfrm>
            <a:custGeom>
              <a:avLst/>
              <a:gdLst/>
              <a:ahLst/>
              <a:cxnLst/>
              <a:rect l="l" t="t" r="r" b="b"/>
              <a:pathLst>
                <a:path w="8535" h="8250" extrusionOk="0">
                  <a:moveTo>
                    <a:pt x="3591" y="0"/>
                  </a:moveTo>
                  <a:cubicBezTo>
                    <a:pt x="3591" y="0"/>
                    <a:pt x="0" y="1854"/>
                    <a:pt x="0" y="5097"/>
                  </a:cubicBezTo>
                  <a:cubicBezTo>
                    <a:pt x="0" y="7931"/>
                    <a:pt x="3181" y="8250"/>
                    <a:pt x="4250" y="8250"/>
                  </a:cubicBezTo>
                  <a:cubicBezTo>
                    <a:pt x="5327" y="8250"/>
                    <a:pt x="8535" y="7931"/>
                    <a:pt x="8535" y="5097"/>
                  </a:cubicBezTo>
                  <a:cubicBezTo>
                    <a:pt x="8535" y="1854"/>
                    <a:pt x="4917" y="0"/>
                    <a:pt x="4917" y="0"/>
                  </a:cubicBezTo>
                  <a:close/>
                </a:path>
              </a:pathLst>
            </a:custGeom>
            <a:solidFill>
              <a:srgbClr val="0D3E65"/>
            </a:solidFill>
            <a:ln>
              <a:noFill/>
            </a:ln>
          </p:spPr>
          <p:txBody>
            <a:bodyPr spcFirstLastPara="1" wrap="square" lIns="68569" tIns="68569" rIns="68569" bIns="68569" anchor="ctr" anchorCtr="0">
              <a:noAutofit/>
            </a:bodyPr>
            <a:lstStyle/>
            <a:p>
              <a:endParaRPr sz="1050"/>
            </a:p>
          </p:txBody>
        </p:sp>
        <p:sp>
          <p:nvSpPr>
            <p:cNvPr id="64" name="Google Shape;1487;p17"/>
            <p:cNvSpPr/>
            <p:nvPr/>
          </p:nvSpPr>
          <p:spPr>
            <a:xfrm>
              <a:off x="1762244" y="3037450"/>
              <a:ext cx="489584" cy="489584"/>
            </a:xfrm>
            <a:custGeom>
              <a:avLst/>
              <a:gdLst/>
              <a:ahLst/>
              <a:cxnLst/>
              <a:rect l="l" t="t" r="r" b="b"/>
              <a:pathLst>
                <a:path w="3244" h="3244" extrusionOk="0">
                  <a:moveTo>
                    <a:pt x="1618" y="1"/>
                  </a:moveTo>
                  <a:cubicBezTo>
                    <a:pt x="722" y="1"/>
                    <a:pt x="0" y="723"/>
                    <a:pt x="0" y="1619"/>
                  </a:cubicBezTo>
                  <a:cubicBezTo>
                    <a:pt x="0" y="2514"/>
                    <a:pt x="722" y="3244"/>
                    <a:pt x="1618" y="3244"/>
                  </a:cubicBezTo>
                  <a:cubicBezTo>
                    <a:pt x="2521" y="3244"/>
                    <a:pt x="3243" y="2514"/>
                    <a:pt x="3243" y="1619"/>
                  </a:cubicBezTo>
                  <a:cubicBezTo>
                    <a:pt x="3243" y="723"/>
                    <a:pt x="2521" y="1"/>
                    <a:pt x="161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5" name="Google Shape;1488;p17"/>
            <p:cNvSpPr/>
            <p:nvPr/>
          </p:nvSpPr>
          <p:spPr>
            <a:xfrm>
              <a:off x="1818840" y="2600534"/>
              <a:ext cx="380469" cy="61877"/>
            </a:xfrm>
            <a:custGeom>
              <a:avLst/>
              <a:gdLst/>
              <a:ahLst/>
              <a:cxnLst/>
              <a:rect l="l" t="t" r="r" b="b"/>
              <a:pathLst>
                <a:path w="2521" h="410" extrusionOk="0">
                  <a:moveTo>
                    <a:pt x="174" y="0"/>
                  </a:moveTo>
                  <a:cubicBezTo>
                    <a:pt x="91" y="0"/>
                    <a:pt x="0" y="90"/>
                    <a:pt x="0" y="201"/>
                  </a:cubicBezTo>
                  <a:cubicBezTo>
                    <a:pt x="0" y="319"/>
                    <a:pt x="91" y="410"/>
                    <a:pt x="174" y="410"/>
                  </a:cubicBezTo>
                  <a:lnTo>
                    <a:pt x="2320" y="410"/>
                  </a:lnTo>
                  <a:cubicBezTo>
                    <a:pt x="2431" y="410"/>
                    <a:pt x="2521" y="319"/>
                    <a:pt x="2521" y="201"/>
                  </a:cubicBezTo>
                  <a:cubicBezTo>
                    <a:pt x="2521" y="90"/>
                    <a:pt x="2431" y="0"/>
                    <a:pt x="2320" y="0"/>
                  </a:cubicBezTo>
                  <a:close/>
                </a:path>
              </a:pathLst>
            </a:custGeom>
            <a:solidFill>
              <a:srgbClr val="195680"/>
            </a:solidFill>
            <a:ln>
              <a:noFill/>
            </a:ln>
          </p:spPr>
          <p:txBody>
            <a:bodyPr spcFirstLastPara="1" wrap="square" lIns="68569" tIns="68569" rIns="68569" bIns="68569" anchor="ctr" anchorCtr="0">
              <a:noAutofit/>
            </a:bodyPr>
            <a:lstStyle/>
            <a:p>
              <a:endParaRPr sz="1050"/>
            </a:p>
          </p:txBody>
        </p:sp>
        <p:sp>
          <p:nvSpPr>
            <p:cNvPr id="66" name="Google Shape;1489;p17"/>
            <p:cNvSpPr/>
            <p:nvPr/>
          </p:nvSpPr>
          <p:spPr>
            <a:xfrm>
              <a:off x="1818840" y="2539713"/>
              <a:ext cx="380469" cy="60972"/>
            </a:xfrm>
            <a:custGeom>
              <a:avLst/>
              <a:gdLst/>
              <a:ahLst/>
              <a:cxnLst/>
              <a:rect l="l" t="t" r="r" b="b"/>
              <a:pathLst>
                <a:path w="2521" h="404" extrusionOk="0">
                  <a:moveTo>
                    <a:pt x="174" y="0"/>
                  </a:moveTo>
                  <a:cubicBezTo>
                    <a:pt x="91" y="0"/>
                    <a:pt x="0" y="118"/>
                    <a:pt x="0" y="202"/>
                  </a:cubicBezTo>
                  <a:cubicBezTo>
                    <a:pt x="0" y="320"/>
                    <a:pt x="91" y="403"/>
                    <a:pt x="174" y="403"/>
                  </a:cubicBezTo>
                  <a:lnTo>
                    <a:pt x="2320" y="403"/>
                  </a:lnTo>
                  <a:cubicBezTo>
                    <a:pt x="2431" y="403"/>
                    <a:pt x="2521" y="320"/>
                    <a:pt x="2521" y="202"/>
                  </a:cubicBezTo>
                  <a:cubicBezTo>
                    <a:pt x="2521" y="118"/>
                    <a:pt x="2431" y="0"/>
                    <a:pt x="2320" y="0"/>
                  </a:cubicBezTo>
                  <a:close/>
                </a:path>
              </a:pathLst>
            </a:custGeom>
            <a:solidFill>
              <a:srgbClr val="24698E"/>
            </a:solidFill>
            <a:ln>
              <a:noFill/>
            </a:ln>
          </p:spPr>
          <p:txBody>
            <a:bodyPr spcFirstLastPara="1" wrap="square" lIns="68569" tIns="68569" rIns="68569" bIns="68569" anchor="ctr" anchorCtr="0">
              <a:noAutofit/>
            </a:bodyPr>
            <a:lstStyle/>
            <a:p>
              <a:endParaRPr sz="1050"/>
            </a:p>
          </p:txBody>
        </p:sp>
        <p:sp>
          <p:nvSpPr>
            <p:cNvPr id="67" name="Google Shape;1490;p17"/>
            <p:cNvSpPr/>
            <p:nvPr/>
          </p:nvSpPr>
          <p:spPr>
            <a:xfrm>
              <a:off x="1926749" y="3146415"/>
              <a:ext cx="165710" cy="275882"/>
            </a:xfrm>
            <a:custGeom>
              <a:avLst/>
              <a:gdLst/>
              <a:ahLst/>
              <a:cxnLst/>
              <a:rect l="l" t="t" r="r" b="b"/>
              <a:pathLst>
                <a:path w="1098" h="1828" extrusionOk="0">
                  <a:moveTo>
                    <a:pt x="494" y="452"/>
                  </a:moveTo>
                  <a:lnTo>
                    <a:pt x="494" y="744"/>
                  </a:lnTo>
                  <a:cubicBezTo>
                    <a:pt x="417" y="709"/>
                    <a:pt x="375" y="654"/>
                    <a:pt x="375" y="584"/>
                  </a:cubicBezTo>
                  <a:cubicBezTo>
                    <a:pt x="375" y="515"/>
                    <a:pt x="417" y="466"/>
                    <a:pt x="494" y="452"/>
                  </a:cubicBezTo>
                  <a:close/>
                  <a:moveTo>
                    <a:pt x="618" y="1091"/>
                  </a:moveTo>
                  <a:cubicBezTo>
                    <a:pt x="688" y="1126"/>
                    <a:pt x="723" y="1174"/>
                    <a:pt x="723" y="1244"/>
                  </a:cubicBezTo>
                  <a:cubicBezTo>
                    <a:pt x="723" y="1313"/>
                    <a:pt x="688" y="1355"/>
                    <a:pt x="618" y="1376"/>
                  </a:cubicBezTo>
                  <a:lnTo>
                    <a:pt x="618" y="1091"/>
                  </a:lnTo>
                  <a:close/>
                  <a:moveTo>
                    <a:pt x="494" y="1"/>
                  </a:moveTo>
                  <a:lnTo>
                    <a:pt x="494" y="168"/>
                  </a:lnTo>
                  <a:cubicBezTo>
                    <a:pt x="355" y="181"/>
                    <a:pt x="237" y="223"/>
                    <a:pt x="139" y="306"/>
                  </a:cubicBezTo>
                  <a:cubicBezTo>
                    <a:pt x="49" y="383"/>
                    <a:pt x="0" y="487"/>
                    <a:pt x="0" y="612"/>
                  </a:cubicBezTo>
                  <a:cubicBezTo>
                    <a:pt x="0" y="688"/>
                    <a:pt x="14" y="751"/>
                    <a:pt x="35" y="793"/>
                  </a:cubicBezTo>
                  <a:cubicBezTo>
                    <a:pt x="56" y="813"/>
                    <a:pt x="70" y="834"/>
                    <a:pt x="77" y="855"/>
                  </a:cubicBezTo>
                  <a:cubicBezTo>
                    <a:pt x="91" y="876"/>
                    <a:pt x="112" y="890"/>
                    <a:pt x="139" y="904"/>
                  </a:cubicBezTo>
                  <a:cubicBezTo>
                    <a:pt x="167" y="924"/>
                    <a:pt x="188" y="938"/>
                    <a:pt x="202" y="945"/>
                  </a:cubicBezTo>
                  <a:cubicBezTo>
                    <a:pt x="216" y="959"/>
                    <a:pt x="250" y="973"/>
                    <a:pt x="313" y="994"/>
                  </a:cubicBezTo>
                  <a:cubicBezTo>
                    <a:pt x="369" y="1015"/>
                    <a:pt x="431" y="1029"/>
                    <a:pt x="494" y="1049"/>
                  </a:cubicBezTo>
                  <a:lnTo>
                    <a:pt x="494" y="1376"/>
                  </a:lnTo>
                  <a:cubicBezTo>
                    <a:pt x="424" y="1355"/>
                    <a:pt x="389" y="1299"/>
                    <a:pt x="382" y="1209"/>
                  </a:cubicBezTo>
                  <a:lnTo>
                    <a:pt x="0" y="1209"/>
                  </a:lnTo>
                  <a:cubicBezTo>
                    <a:pt x="0" y="1341"/>
                    <a:pt x="42" y="1452"/>
                    <a:pt x="132" y="1529"/>
                  </a:cubicBezTo>
                  <a:cubicBezTo>
                    <a:pt x="223" y="1605"/>
                    <a:pt x="341" y="1654"/>
                    <a:pt x="494" y="1661"/>
                  </a:cubicBezTo>
                  <a:lnTo>
                    <a:pt x="494" y="1827"/>
                  </a:lnTo>
                  <a:lnTo>
                    <a:pt x="618" y="1827"/>
                  </a:lnTo>
                  <a:lnTo>
                    <a:pt x="618" y="1661"/>
                  </a:lnTo>
                  <a:cubicBezTo>
                    <a:pt x="757" y="1647"/>
                    <a:pt x="875" y="1598"/>
                    <a:pt x="966" y="1515"/>
                  </a:cubicBezTo>
                  <a:cubicBezTo>
                    <a:pt x="1056" y="1431"/>
                    <a:pt x="1098" y="1327"/>
                    <a:pt x="1098" y="1216"/>
                  </a:cubicBezTo>
                  <a:cubicBezTo>
                    <a:pt x="1098" y="1056"/>
                    <a:pt x="1028" y="945"/>
                    <a:pt x="889" y="876"/>
                  </a:cubicBezTo>
                  <a:cubicBezTo>
                    <a:pt x="848" y="855"/>
                    <a:pt x="757" y="827"/>
                    <a:pt x="618" y="786"/>
                  </a:cubicBezTo>
                  <a:lnTo>
                    <a:pt x="618" y="459"/>
                  </a:lnTo>
                  <a:cubicBezTo>
                    <a:pt x="688" y="480"/>
                    <a:pt x="723" y="536"/>
                    <a:pt x="730" y="612"/>
                  </a:cubicBezTo>
                  <a:lnTo>
                    <a:pt x="1098" y="612"/>
                  </a:lnTo>
                  <a:cubicBezTo>
                    <a:pt x="1091" y="466"/>
                    <a:pt x="1049" y="362"/>
                    <a:pt x="966" y="286"/>
                  </a:cubicBezTo>
                  <a:cubicBezTo>
                    <a:pt x="882" y="216"/>
                    <a:pt x="764" y="174"/>
                    <a:pt x="618" y="168"/>
                  </a:cubicBezTo>
                  <a:lnTo>
                    <a:pt x="618" y="1"/>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68" name="Google Shape;1491;p17"/>
            <p:cNvSpPr/>
            <p:nvPr/>
          </p:nvSpPr>
          <p:spPr>
            <a:xfrm>
              <a:off x="2483195" y="3692446"/>
              <a:ext cx="629035" cy="122849"/>
            </a:xfrm>
            <a:custGeom>
              <a:avLst/>
              <a:gdLst/>
              <a:ahLst/>
              <a:cxnLst/>
              <a:rect l="l" t="t" r="r" b="b"/>
              <a:pathLst>
                <a:path w="4168" h="814" extrusionOk="0">
                  <a:moveTo>
                    <a:pt x="1" y="1"/>
                  </a:moveTo>
                  <a:lnTo>
                    <a:pt x="1" y="466"/>
                  </a:lnTo>
                  <a:cubicBezTo>
                    <a:pt x="1" y="667"/>
                    <a:pt x="924" y="813"/>
                    <a:pt x="2084" y="813"/>
                  </a:cubicBezTo>
                  <a:cubicBezTo>
                    <a:pt x="3237" y="813"/>
                    <a:pt x="4167" y="667"/>
                    <a:pt x="4167" y="466"/>
                  </a:cubicBezTo>
                  <a:lnTo>
                    <a:pt x="4167" y="1"/>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69" name="Google Shape;1492;p17"/>
            <p:cNvSpPr/>
            <p:nvPr/>
          </p:nvSpPr>
          <p:spPr>
            <a:xfrm>
              <a:off x="2483195" y="3692446"/>
              <a:ext cx="629035" cy="60972"/>
            </a:xfrm>
            <a:custGeom>
              <a:avLst/>
              <a:gdLst/>
              <a:ahLst/>
              <a:cxnLst/>
              <a:rect l="l" t="t" r="r" b="b"/>
              <a:pathLst>
                <a:path w="4168" h="404" extrusionOk="0">
                  <a:moveTo>
                    <a:pt x="1" y="1"/>
                  </a:moveTo>
                  <a:lnTo>
                    <a:pt x="1" y="84"/>
                  </a:lnTo>
                  <a:cubicBezTo>
                    <a:pt x="174" y="258"/>
                    <a:pt x="1042" y="404"/>
                    <a:pt x="2084" y="404"/>
                  </a:cubicBezTo>
                  <a:cubicBezTo>
                    <a:pt x="3126" y="404"/>
                    <a:pt x="3994" y="258"/>
                    <a:pt x="4167" y="84"/>
                  </a:cubicBezTo>
                  <a:lnTo>
                    <a:pt x="41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0" name="Google Shape;1493;p17"/>
            <p:cNvSpPr/>
            <p:nvPr/>
          </p:nvSpPr>
          <p:spPr>
            <a:xfrm>
              <a:off x="2483195" y="3640077"/>
              <a:ext cx="629035" cy="100815"/>
            </a:xfrm>
            <a:custGeom>
              <a:avLst/>
              <a:gdLst/>
              <a:ahLst/>
              <a:cxnLst/>
              <a:rect l="l" t="t" r="r" b="b"/>
              <a:pathLst>
                <a:path w="4168" h="668" extrusionOk="0">
                  <a:moveTo>
                    <a:pt x="2084" y="1"/>
                  </a:moveTo>
                  <a:cubicBezTo>
                    <a:pt x="924" y="1"/>
                    <a:pt x="1" y="146"/>
                    <a:pt x="1" y="348"/>
                  </a:cubicBezTo>
                  <a:cubicBezTo>
                    <a:pt x="1" y="521"/>
                    <a:pt x="924" y="667"/>
                    <a:pt x="2084" y="667"/>
                  </a:cubicBezTo>
                  <a:cubicBezTo>
                    <a:pt x="3237" y="667"/>
                    <a:pt x="4167" y="521"/>
                    <a:pt x="4167" y="348"/>
                  </a:cubicBezTo>
                  <a:cubicBezTo>
                    <a:pt x="4167" y="146"/>
                    <a:pt x="3237" y="1"/>
                    <a:pt x="2084"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71" name="Google Shape;1494;p17"/>
            <p:cNvSpPr/>
            <p:nvPr/>
          </p:nvSpPr>
          <p:spPr>
            <a:xfrm>
              <a:off x="2473838" y="3631776"/>
              <a:ext cx="646692" cy="117416"/>
            </a:xfrm>
            <a:custGeom>
              <a:avLst/>
              <a:gdLst/>
              <a:ahLst/>
              <a:cxnLst/>
              <a:rect l="l" t="t" r="r" b="b"/>
              <a:pathLst>
                <a:path w="4285" h="778" extrusionOk="0">
                  <a:moveTo>
                    <a:pt x="2146" y="111"/>
                  </a:moveTo>
                  <a:cubicBezTo>
                    <a:pt x="2722" y="111"/>
                    <a:pt x="3243" y="139"/>
                    <a:pt x="3618" y="201"/>
                  </a:cubicBezTo>
                  <a:cubicBezTo>
                    <a:pt x="3792" y="229"/>
                    <a:pt x="3938" y="285"/>
                    <a:pt x="4056" y="312"/>
                  </a:cubicBezTo>
                  <a:cubicBezTo>
                    <a:pt x="4111" y="347"/>
                    <a:pt x="4139" y="347"/>
                    <a:pt x="4167" y="375"/>
                  </a:cubicBezTo>
                  <a:lnTo>
                    <a:pt x="4167" y="403"/>
                  </a:lnTo>
                  <a:lnTo>
                    <a:pt x="4139" y="431"/>
                  </a:lnTo>
                  <a:cubicBezTo>
                    <a:pt x="4083" y="458"/>
                    <a:pt x="3993" y="486"/>
                    <a:pt x="3882" y="521"/>
                  </a:cubicBezTo>
                  <a:cubicBezTo>
                    <a:pt x="3500" y="604"/>
                    <a:pt x="2868" y="660"/>
                    <a:pt x="2146" y="660"/>
                  </a:cubicBezTo>
                  <a:cubicBezTo>
                    <a:pt x="1563" y="660"/>
                    <a:pt x="1042" y="632"/>
                    <a:pt x="667" y="576"/>
                  </a:cubicBezTo>
                  <a:cubicBezTo>
                    <a:pt x="493" y="549"/>
                    <a:pt x="348" y="521"/>
                    <a:pt x="236" y="458"/>
                  </a:cubicBezTo>
                  <a:cubicBezTo>
                    <a:pt x="174" y="458"/>
                    <a:pt x="146" y="431"/>
                    <a:pt x="118" y="403"/>
                  </a:cubicBezTo>
                  <a:cubicBezTo>
                    <a:pt x="118" y="403"/>
                    <a:pt x="118" y="375"/>
                    <a:pt x="146" y="347"/>
                  </a:cubicBezTo>
                  <a:cubicBezTo>
                    <a:pt x="202" y="312"/>
                    <a:pt x="292" y="285"/>
                    <a:pt x="410" y="257"/>
                  </a:cubicBezTo>
                  <a:cubicBezTo>
                    <a:pt x="757" y="174"/>
                    <a:pt x="1417" y="111"/>
                    <a:pt x="2146" y="111"/>
                  </a:cubicBezTo>
                  <a:close/>
                  <a:moveTo>
                    <a:pt x="2146" y="0"/>
                  </a:moveTo>
                  <a:cubicBezTo>
                    <a:pt x="1563" y="0"/>
                    <a:pt x="1042" y="28"/>
                    <a:pt x="667" y="83"/>
                  </a:cubicBezTo>
                  <a:cubicBezTo>
                    <a:pt x="466" y="139"/>
                    <a:pt x="320" y="174"/>
                    <a:pt x="202" y="201"/>
                  </a:cubicBezTo>
                  <a:cubicBezTo>
                    <a:pt x="146" y="229"/>
                    <a:pt x="91" y="257"/>
                    <a:pt x="63" y="285"/>
                  </a:cubicBezTo>
                  <a:cubicBezTo>
                    <a:pt x="28" y="285"/>
                    <a:pt x="28" y="312"/>
                    <a:pt x="0" y="312"/>
                  </a:cubicBezTo>
                  <a:lnTo>
                    <a:pt x="0" y="403"/>
                  </a:lnTo>
                  <a:lnTo>
                    <a:pt x="0" y="458"/>
                  </a:lnTo>
                  <a:cubicBezTo>
                    <a:pt x="28" y="486"/>
                    <a:pt x="63" y="521"/>
                    <a:pt x="118" y="549"/>
                  </a:cubicBezTo>
                  <a:cubicBezTo>
                    <a:pt x="174" y="576"/>
                    <a:pt x="292" y="604"/>
                    <a:pt x="410" y="632"/>
                  </a:cubicBezTo>
                  <a:cubicBezTo>
                    <a:pt x="813" y="722"/>
                    <a:pt x="1417" y="778"/>
                    <a:pt x="2146" y="778"/>
                  </a:cubicBezTo>
                  <a:cubicBezTo>
                    <a:pt x="2722" y="778"/>
                    <a:pt x="3243" y="750"/>
                    <a:pt x="3618" y="694"/>
                  </a:cubicBezTo>
                  <a:cubicBezTo>
                    <a:pt x="3820" y="660"/>
                    <a:pt x="3965" y="604"/>
                    <a:pt x="4083" y="576"/>
                  </a:cubicBezTo>
                  <a:cubicBezTo>
                    <a:pt x="4139" y="549"/>
                    <a:pt x="4195" y="521"/>
                    <a:pt x="4229" y="521"/>
                  </a:cubicBezTo>
                  <a:lnTo>
                    <a:pt x="4285" y="458"/>
                  </a:lnTo>
                  <a:lnTo>
                    <a:pt x="4285" y="403"/>
                  </a:lnTo>
                  <a:lnTo>
                    <a:pt x="4285" y="312"/>
                  </a:lnTo>
                  <a:cubicBezTo>
                    <a:pt x="4257" y="285"/>
                    <a:pt x="4229" y="257"/>
                    <a:pt x="4167" y="257"/>
                  </a:cubicBezTo>
                  <a:cubicBezTo>
                    <a:pt x="4111" y="201"/>
                    <a:pt x="3993" y="174"/>
                    <a:pt x="3882" y="139"/>
                  </a:cubicBezTo>
                  <a:cubicBezTo>
                    <a:pt x="3472" y="56"/>
                    <a:pt x="2868" y="0"/>
                    <a:pt x="2146"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72" name="Google Shape;1495;p17"/>
            <p:cNvSpPr/>
            <p:nvPr/>
          </p:nvSpPr>
          <p:spPr>
            <a:xfrm>
              <a:off x="2566051" y="3657885"/>
              <a:ext cx="462268" cy="69272"/>
            </a:xfrm>
            <a:custGeom>
              <a:avLst/>
              <a:gdLst/>
              <a:ahLst/>
              <a:cxnLst/>
              <a:rect l="l" t="t" r="r" b="b"/>
              <a:pathLst>
                <a:path w="3063" h="459" extrusionOk="0">
                  <a:moveTo>
                    <a:pt x="1535" y="1"/>
                  </a:moveTo>
                  <a:cubicBezTo>
                    <a:pt x="695" y="1"/>
                    <a:pt x="0" y="84"/>
                    <a:pt x="0" y="230"/>
                  </a:cubicBezTo>
                  <a:cubicBezTo>
                    <a:pt x="0" y="348"/>
                    <a:pt x="695" y="459"/>
                    <a:pt x="1535" y="459"/>
                  </a:cubicBezTo>
                  <a:cubicBezTo>
                    <a:pt x="2368" y="459"/>
                    <a:pt x="3063" y="348"/>
                    <a:pt x="3063" y="230"/>
                  </a:cubicBezTo>
                  <a:cubicBezTo>
                    <a:pt x="3063" y="84"/>
                    <a:pt x="2368" y="1"/>
                    <a:pt x="1535" y="1"/>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73" name="Google Shape;1496;p17"/>
            <p:cNvSpPr/>
            <p:nvPr/>
          </p:nvSpPr>
          <p:spPr>
            <a:xfrm>
              <a:off x="2483195" y="3569899"/>
              <a:ext cx="629035" cy="126924"/>
            </a:xfrm>
            <a:custGeom>
              <a:avLst/>
              <a:gdLst/>
              <a:ahLst/>
              <a:cxnLst/>
              <a:rect l="l" t="t" r="r" b="b"/>
              <a:pathLst>
                <a:path w="4168" h="841" extrusionOk="0">
                  <a:moveTo>
                    <a:pt x="1" y="0"/>
                  </a:moveTo>
                  <a:lnTo>
                    <a:pt x="1" y="493"/>
                  </a:lnTo>
                  <a:cubicBezTo>
                    <a:pt x="1" y="695"/>
                    <a:pt x="924" y="841"/>
                    <a:pt x="2084" y="841"/>
                  </a:cubicBezTo>
                  <a:cubicBezTo>
                    <a:pt x="3237" y="841"/>
                    <a:pt x="4167" y="695"/>
                    <a:pt x="4167" y="493"/>
                  </a:cubicBezTo>
                  <a:lnTo>
                    <a:pt x="4167" y="0"/>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74" name="Google Shape;1497;p17"/>
            <p:cNvSpPr/>
            <p:nvPr/>
          </p:nvSpPr>
          <p:spPr>
            <a:xfrm>
              <a:off x="2483195" y="3569899"/>
              <a:ext cx="629035" cy="66103"/>
            </a:xfrm>
            <a:custGeom>
              <a:avLst/>
              <a:gdLst/>
              <a:ahLst/>
              <a:cxnLst/>
              <a:rect l="l" t="t" r="r" b="b"/>
              <a:pathLst>
                <a:path w="4168" h="438" extrusionOk="0">
                  <a:moveTo>
                    <a:pt x="1" y="0"/>
                  </a:moveTo>
                  <a:lnTo>
                    <a:pt x="1" y="118"/>
                  </a:lnTo>
                  <a:cubicBezTo>
                    <a:pt x="174" y="292"/>
                    <a:pt x="1042" y="438"/>
                    <a:pt x="2084" y="438"/>
                  </a:cubicBezTo>
                  <a:cubicBezTo>
                    <a:pt x="3126" y="438"/>
                    <a:pt x="3994" y="292"/>
                    <a:pt x="4167" y="118"/>
                  </a:cubicBezTo>
                  <a:lnTo>
                    <a:pt x="416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5" name="Google Shape;1498;p17"/>
            <p:cNvSpPr/>
            <p:nvPr/>
          </p:nvSpPr>
          <p:spPr>
            <a:xfrm>
              <a:off x="2483195" y="3521604"/>
              <a:ext cx="629035" cy="100815"/>
            </a:xfrm>
            <a:custGeom>
              <a:avLst/>
              <a:gdLst/>
              <a:ahLst/>
              <a:cxnLst/>
              <a:rect l="l" t="t" r="r" b="b"/>
              <a:pathLst>
                <a:path w="4168" h="668" extrusionOk="0">
                  <a:moveTo>
                    <a:pt x="2084" y="1"/>
                  </a:moveTo>
                  <a:cubicBezTo>
                    <a:pt x="924" y="1"/>
                    <a:pt x="1" y="147"/>
                    <a:pt x="1" y="320"/>
                  </a:cubicBezTo>
                  <a:cubicBezTo>
                    <a:pt x="1" y="522"/>
                    <a:pt x="924" y="668"/>
                    <a:pt x="2084" y="668"/>
                  </a:cubicBezTo>
                  <a:cubicBezTo>
                    <a:pt x="3237" y="668"/>
                    <a:pt x="4167" y="522"/>
                    <a:pt x="4167" y="320"/>
                  </a:cubicBezTo>
                  <a:cubicBezTo>
                    <a:pt x="4167" y="147"/>
                    <a:pt x="3237" y="1"/>
                    <a:pt x="2084"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76" name="Google Shape;1499;p17"/>
            <p:cNvSpPr/>
            <p:nvPr/>
          </p:nvSpPr>
          <p:spPr>
            <a:xfrm>
              <a:off x="2473838" y="3513303"/>
              <a:ext cx="646692" cy="118472"/>
            </a:xfrm>
            <a:custGeom>
              <a:avLst/>
              <a:gdLst/>
              <a:ahLst/>
              <a:cxnLst/>
              <a:rect l="l" t="t" r="r" b="b"/>
              <a:pathLst>
                <a:path w="4285" h="785" extrusionOk="0">
                  <a:moveTo>
                    <a:pt x="2146" y="118"/>
                  </a:moveTo>
                  <a:cubicBezTo>
                    <a:pt x="2722" y="118"/>
                    <a:pt x="3243" y="146"/>
                    <a:pt x="3618" y="202"/>
                  </a:cubicBezTo>
                  <a:cubicBezTo>
                    <a:pt x="3792" y="229"/>
                    <a:pt x="3938" y="264"/>
                    <a:pt x="4056" y="320"/>
                  </a:cubicBezTo>
                  <a:cubicBezTo>
                    <a:pt x="4111" y="320"/>
                    <a:pt x="4139" y="348"/>
                    <a:pt x="4167" y="375"/>
                  </a:cubicBezTo>
                  <a:cubicBezTo>
                    <a:pt x="4167" y="375"/>
                    <a:pt x="4167" y="403"/>
                    <a:pt x="4139" y="438"/>
                  </a:cubicBezTo>
                  <a:cubicBezTo>
                    <a:pt x="4083" y="466"/>
                    <a:pt x="3993" y="493"/>
                    <a:pt x="3882" y="521"/>
                  </a:cubicBezTo>
                  <a:cubicBezTo>
                    <a:pt x="3500" y="611"/>
                    <a:pt x="2868" y="667"/>
                    <a:pt x="2146" y="667"/>
                  </a:cubicBezTo>
                  <a:cubicBezTo>
                    <a:pt x="1563" y="667"/>
                    <a:pt x="1042" y="639"/>
                    <a:pt x="667" y="577"/>
                  </a:cubicBezTo>
                  <a:cubicBezTo>
                    <a:pt x="493" y="549"/>
                    <a:pt x="348" y="493"/>
                    <a:pt x="236" y="466"/>
                  </a:cubicBezTo>
                  <a:cubicBezTo>
                    <a:pt x="174" y="438"/>
                    <a:pt x="146" y="438"/>
                    <a:pt x="118" y="403"/>
                  </a:cubicBezTo>
                  <a:lnTo>
                    <a:pt x="118" y="375"/>
                  </a:lnTo>
                  <a:lnTo>
                    <a:pt x="146" y="348"/>
                  </a:lnTo>
                  <a:cubicBezTo>
                    <a:pt x="202" y="320"/>
                    <a:pt x="292" y="292"/>
                    <a:pt x="410" y="264"/>
                  </a:cubicBezTo>
                  <a:cubicBezTo>
                    <a:pt x="757" y="174"/>
                    <a:pt x="1417" y="118"/>
                    <a:pt x="2146" y="118"/>
                  </a:cubicBezTo>
                  <a:close/>
                  <a:moveTo>
                    <a:pt x="2146" y="0"/>
                  </a:moveTo>
                  <a:cubicBezTo>
                    <a:pt x="1563" y="0"/>
                    <a:pt x="1042" y="28"/>
                    <a:pt x="667" y="91"/>
                  </a:cubicBezTo>
                  <a:cubicBezTo>
                    <a:pt x="466" y="118"/>
                    <a:pt x="320" y="174"/>
                    <a:pt x="202" y="202"/>
                  </a:cubicBezTo>
                  <a:cubicBezTo>
                    <a:pt x="146" y="229"/>
                    <a:pt x="91" y="264"/>
                    <a:pt x="63" y="264"/>
                  </a:cubicBezTo>
                  <a:cubicBezTo>
                    <a:pt x="28" y="292"/>
                    <a:pt x="28" y="292"/>
                    <a:pt x="0" y="320"/>
                  </a:cubicBezTo>
                  <a:lnTo>
                    <a:pt x="0" y="375"/>
                  </a:lnTo>
                  <a:lnTo>
                    <a:pt x="0" y="466"/>
                  </a:lnTo>
                  <a:cubicBezTo>
                    <a:pt x="28" y="493"/>
                    <a:pt x="63" y="521"/>
                    <a:pt x="118" y="521"/>
                  </a:cubicBezTo>
                  <a:cubicBezTo>
                    <a:pt x="174" y="577"/>
                    <a:pt x="292" y="611"/>
                    <a:pt x="410" y="639"/>
                  </a:cubicBezTo>
                  <a:cubicBezTo>
                    <a:pt x="813" y="723"/>
                    <a:pt x="1417" y="785"/>
                    <a:pt x="2146" y="785"/>
                  </a:cubicBezTo>
                  <a:cubicBezTo>
                    <a:pt x="2722" y="785"/>
                    <a:pt x="3243" y="750"/>
                    <a:pt x="3618" y="695"/>
                  </a:cubicBezTo>
                  <a:cubicBezTo>
                    <a:pt x="3820" y="639"/>
                    <a:pt x="3965" y="611"/>
                    <a:pt x="4083" y="577"/>
                  </a:cubicBezTo>
                  <a:cubicBezTo>
                    <a:pt x="4139" y="549"/>
                    <a:pt x="4195" y="521"/>
                    <a:pt x="4229" y="493"/>
                  </a:cubicBezTo>
                  <a:cubicBezTo>
                    <a:pt x="4257" y="493"/>
                    <a:pt x="4257" y="466"/>
                    <a:pt x="4285" y="466"/>
                  </a:cubicBezTo>
                  <a:lnTo>
                    <a:pt x="4285" y="375"/>
                  </a:lnTo>
                  <a:lnTo>
                    <a:pt x="4285" y="320"/>
                  </a:lnTo>
                  <a:cubicBezTo>
                    <a:pt x="4257" y="292"/>
                    <a:pt x="4229" y="264"/>
                    <a:pt x="4167" y="229"/>
                  </a:cubicBezTo>
                  <a:cubicBezTo>
                    <a:pt x="4111" y="202"/>
                    <a:pt x="3993" y="174"/>
                    <a:pt x="3882" y="146"/>
                  </a:cubicBezTo>
                  <a:cubicBezTo>
                    <a:pt x="3472" y="56"/>
                    <a:pt x="2868" y="0"/>
                    <a:pt x="2146"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77" name="Google Shape;1500;p17"/>
            <p:cNvSpPr/>
            <p:nvPr/>
          </p:nvSpPr>
          <p:spPr>
            <a:xfrm>
              <a:off x="2566051" y="3535338"/>
              <a:ext cx="462268" cy="70329"/>
            </a:xfrm>
            <a:custGeom>
              <a:avLst/>
              <a:gdLst/>
              <a:ahLst/>
              <a:cxnLst/>
              <a:rect l="l" t="t" r="r" b="b"/>
              <a:pathLst>
                <a:path w="3063" h="466" extrusionOk="0">
                  <a:moveTo>
                    <a:pt x="1535" y="0"/>
                  </a:moveTo>
                  <a:cubicBezTo>
                    <a:pt x="695" y="0"/>
                    <a:pt x="0" y="118"/>
                    <a:pt x="0" y="229"/>
                  </a:cubicBezTo>
                  <a:cubicBezTo>
                    <a:pt x="0" y="375"/>
                    <a:pt x="695" y="465"/>
                    <a:pt x="1535" y="465"/>
                  </a:cubicBezTo>
                  <a:cubicBezTo>
                    <a:pt x="2368" y="465"/>
                    <a:pt x="3063" y="375"/>
                    <a:pt x="3063" y="229"/>
                  </a:cubicBezTo>
                  <a:cubicBezTo>
                    <a:pt x="3063" y="118"/>
                    <a:pt x="2368" y="0"/>
                    <a:pt x="1535" y="0"/>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78" name="Google Shape;1501;p17"/>
            <p:cNvSpPr/>
            <p:nvPr/>
          </p:nvSpPr>
          <p:spPr>
            <a:xfrm>
              <a:off x="2483195" y="3452482"/>
              <a:ext cx="629035" cy="126924"/>
            </a:xfrm>
            <a:custGeom>
              <a:avLst/>
              <a:gdLst/>
              <a:ahLst/>
              <a:cxnLst/>
              <a:rect l="l" t="t" r="r" b="b"/>
              <a:pathLst>
                <a:path w="4168" h="841" extrusionOk="0">
                  <a:moveTo>
                    <a:pt x="1" y="1"/>
                  </a:moveTo>
                  <a:lnTo>
                    <a:pt x="1" y="494"/>
                  </a:lnTo>
                  <a:cubicBezTo>
                    <a:pt x="1" y="667"/>
                    <a:pt x="924" y="841"/>
                    <a:pt x="2084" y="841"/>
                  </a:cubicBezTo>
                  <a:cubicBezTo>
                    <a:pt x="3237" y="841"/>
                    <a:pt x="4167" y="667"/>
                    <a:pt x="4167" y="494"/>
                  </a:cubicBezTo>
                  <a:lnTo>
                    <a:pt x="4167" y="1"/>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79" name="Google Shape;1502;p17"/>
            <p:cNvSpPr/>
            <p:nvPr/>
          </p:nvSpPr>
          <p:spPr>
            <a:xfrm>
              <a:off x="2483195" y="3452482"/>
              <a:ext cx="629035" cy="60972"/>
            </a:xfrm>
            <a:custGeom>
              <a:avLst/>
              <a:gdLst/>
              <a:ahLst/>
              <a:cxnLst/>
              <a:rect l="l" t="t" r="r" b="b"/>
              <a:pathLst>
                <a:path w="4168" h="404" extrusionOk="0">
                  <a:moveTo>
                    <a:pt x="1" y="1"/>
                  </a:moveTo>
                  <a:lnTo>
                    <a:pt x="1" y="112"/>
                  </a:lnTo>
                  <a:cubicBezTo>
                    <a:pt x="174" y="285"/>
                    <a:pt x="1042" y="403"/>
                    <a:pt x="2084" y="403"/>
                  </a:cubicBezTo>
                  <a:cubicBezTo>
                    <a:pt x="3126" y="403"/>
                    <a:pt x="3994" y="285"/>
                    <a:pt x="4167" y="112"/>
                  </a:cubicBezTo>
                  <a:lnTo>
                    <a:pt x="41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0" name="Google Shape;1503;p17"/>
            <p:cNvSpPr/>
            <p:nvPr/>
          </p:nvSpPr>
          <p:spPr>
            <a:xfrm>
              <a:off x="2483195" y="3404338"/>
              <a:ext cx="629035" cy="100664"/>
            </a:xfrm>
            <a:custGeom>
              <a:avLst/>
              <a:gdLst/>
              <a:ahLst/>
              <a:cxnLst/>
              <a:rect l="l" t="t" r="r" b="b"/>
              <a:pathLst>
                <a:path w="4168" h="667" extrusionOk="0">
                  <a:moveTo>
                    <a:pt x="2084" y="0"/>
                  </a:moveTo>
                  <a:cubicBezTo>
                    <a:pt x="924" y="0"/>
                    <a:pt x="1" y="146"/>
                    <a:pt x="1" y="320"/>
                  </a:cubicBezTo>
                  <a:cubicBezTo>
                    <a:pt x="1" y="521"/>
                    <a:pt x="924" y="667"/>
                    <a:pt x="2084" y="667"/>
                  </a:cubicBezTo>
                  <a:cubicBezTo>
                    <a:pt x="3237" y="667"/>
                    <a:pt x="4167" y="521"/>
                    <a:pt x="4167" y="320"/>
                  </a:cubicBezTo>
                  <a:cubicBezTo>
                    <a:pt x="4167" y="146"/>
                    <a:pt x="3237" y="0"/>
                    <a:pt x="2084"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81" name="Google Shape;1504;p17"/>
            <p:cNvSpPr/>
            <p:nvPr/>
          </p:nvSpPr>
          <p:spPr>
            <a:xfrm>
              <a:off x="2473838" y="3395887"/>
              <a:ext cx="646692" cy="117567"/>
            </a:xfrm>
            <a:custGeom>
              <a:avLst/>
              <a:gdLst/>
              <a:ahLst/>
              <a:cxnLst/>
              <a:rect l="l" t="t" r="r" b="b"/>
              <a:pathLst>
                <a:path w="4285" h="779" extrusionOk="0">
                  <a:moveTo>
                    <a:pt x="2146" y="112"/>
                  </a:moveTo>
                  <a:cubicBezTo>
                    <a:pt x="2722" y="112"/>
                    <a:pt x="3243" y="139"/>
                    <a:pt x="3618" y="202"/>
                  </a:cubicBezTo>
                  <a:cubicBezTo>
                    <a:pt x="3792" y="230"/>
                    <a:pt x="3938" y="258"/>
                    <a:pt x="4056" y="313"/>
                  </a:cubicBezTo>
                  <a:cubicBezTo>
                    <a:pt x="4111" y="313"/>
                    <a:pt x="4139" y="348"/>
                    <a:pt x="4167" y="348"/>
                  </a:cubicBezTo>
                  <a:lnTo>
                    <a:pt x="4167" y="376"/>
                  </a:lnTo>
                  <a:cubicBezTo>
                    <a:pt x="4167" y="376"/>
                    <a:pt x="4167" y="403"/>
                    <a:pt x="4139" y="403"/>
                  </a:cubicBezTo>
                  <a:cubicBezTo>
                    <a:pt x="4083" y="431"/>
                    <a:pt x="3993" y="487"/>
                    <a:pt x="3882" y="521"/>
                  </a:cubicBezTo>
                  <a:cubicBezTo>
                    <a:pt x="3500" y="605"/>
                    <a:pt x="2868" y="660"/>
                    <a:pt x="2146" y="660"/>
                  </a:cubicBezTo>
                  <a:cubicBezTo>
                    <a:pt x="1563" y="660"/>
                    <a:pt x="1042" y="605"/>
                    <a:pt x="667" y="549"/>
                  </a:cubicBezTo>
                  <a:cubicBezTo>
                    <a:pt x="493" y="521"/>
                    <a:pt x="348" y="487"/>
                    <a:pt x="236" y="459"/>
                  </a:cubicBezTo>
                  <a:cubicBezTo>
                    <a:pt x="174" y="431"/>
                    <a:pt x="146" y="403"/>
                    <a:pt x="118" y="403"/>
                  </a:cubicBezTo>
                  <a:lnTo>
                    <a:pt x="118" y="376"/>
                  </a:lnTo>
                  <a:lnTo>
                    <a:pt x="146" y="348"/>
                  </a:lnTo>
                  <a:cubicBezTo>
                    <a:pt x="202" y="313"/>
                    <a:pt x="292" y="285"/>
                    <a:pt x="410" y="258"/>
                  </a:cubicBezTo>
                  <a:cubicBezTo>
                    <a:pt x="757" y="174"/>
                    <a:pt x="1417" y="112"/>
                    <a:pt x="2146" y="112"/>
                  </a:cubicBezTo>
                  <a:close/>
                  <a:moveTo>
                    <a:pt x="2146" y="1"/>
                  </a:moveTo>
                  <a:cubicBezTo>
                    <a:pt x="1563" y="1"/>
                    <a:pt x="1042" y="28"/>
                    <a:pt x="667" y="84"/>
                  </a:cubicBezTo>
                  <a:cubicBezTo>
                    <a:pt x="466" y="112"/>
                    <a:pt x="320" y="139"/>
                    <a:pt x="202" y="202"/>
                  </a:cubicBezTo>
                  <a:cubicBezTo>
                    <a:pt x="146" y="230"/>
                    <a:pt x="91" y="230"/>
                    <a:pt x="63" y="258"/>
                  </a:cubicBezTo>
                  <a:cubicBezTo>
                    <a:pt x="28" y="285"/>
                    <a:pt x="28" y="285"/>
                    <a:pt x="0" y="313"/>
                  </a:cubicBezTo>
                  <a:lnTo>
                    <a:pt x="0" y="376"/>
                  </a:lnTo>
                  <a:lnTo>
                    <a:pt x="0" y="431"/>
                  </a:lnTo>
                  <a:cubicBezTo>
                    <a:pt x="28" y="487"/>
                    <a:pt x="63" y="487"/>
                    <a:pt x="118" y="521"/>
                  </a:cubicBezTo>
                  <a:cubicBezTo>
                    <a:pt x="174" y="577"/>
                    <a:pt x="292" y="605"/>
                    <a:pt x="410" y="632"/>
                  </a:cubicBezTo>
                  <a:cubicBezTo>
                    <a:pt x="813" y="723"/>
                    <a:pt x="1417" y="778"/>
                    <a:pt x="2146" y="778"/>
                  </a:cubicBezTo>
                  <a:cubicBezTo>
                    <a:pt x="2722" y="778"/>
                    <a:pt x="3243" y="723"/>
                    <a:pt x="3618" y="660"/>
                  </a:cubicBezTo>
                  <a:cubicBezTo>
                    <a:pt x="3820" y="632"/>
                    <a:pt x="3965" y="605"/>
                    <a:pt x="4083" y="577"/>
                  </a:cubicBezTo>
                  <a:cubicBezTo>
                    <a:pt x="4139" y="549"/>
                    <a:pt x="4195" y="521"/>
                    <a:pt x="4229" y="487"/>
                  </a:cubicBezTo>
                  <a:cubicBezTo>
                    <a:pt x="4257" y="487"/>
                    <a:pt x="4257" y="459"/>
                    <a:pt x="4285" y="431"/>
                  </a:cubicBezTo>
                  <a:lnTo>
                    <a:pt x="4285" y="376"/>
                  </a:lnTo>
                  <a:lnTo>
                    <a:pt x="4285" y="313"/>
                  </a:lnTo>
                  <a:cubicBezTo>
                    <a:pt x="4257" y="285"/>
                    <a:pt x="4229" y="258"/>
                    <a:pt x="4167" y="230"/>
                  </a:cubicBezTo>
                  <a:cubicBezTo>
                    <a:pt x="4111" y="202"/>
                    <a:pt x="3993" y="174"/>
                    <a:pt x="3882" y="139"/>
                  </a:cubicBezTo>
                  <a:cubicBezTo>
                    <a:pt x="3472" y="56"/>
                    <a:pt x="2868" y="1"/>
                    <a:pt x="2146"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82" name="Google Shape;1505;p17"/>
            <p:cNvSpPr/>
            <p:nvPr/>
          </p:nvSpPr>
          <p:spPr>
            <a:xfrm>
              <a:off x="2566051" y="3416865"/>
              <a:ext cx="462268" cy="70329"/>
            </a:xfrm>
            <a:custGeom>
              <a:avLst/>
              <a:gdLst/>
              <a:ahLst/>
              <a:cxnLst/>
              <a:rect l="l" t="t" r="r" b="b"/>
              <a:pathLst>
                <a:path w="3063" h="466" extrusionOk="0">
                  <a:moveTo>
                    <a:pt x="1535" y="0"/>
                  </a:moveTo>
                  <a:cubicBezTo>
                    <a:pt x="695" y="0"/>
                    <a:pt x="0" y="119"/>
                    <a:pt x="0" y="237"/>
                  </a:cubicBezTo>
                  <a:cubicBezTo>
                    <a:pt x="0" y="382"/>
                    <a:pt x="695" y="466"/>
                    <a:pt x="1535" y="466"/>
                  </a:cubicBezTo>
                  <a:cubicBezTo>
                    <a:pt x="2368" y="466"/>
                    <a:pt x="3063" y="382"/>
                    <a:pt x="3063" y="237"/>
                  </a:cubicBezTo>
                  <a:cubicBezTo>
                    <a:pt x="3063" y="119"/>
                    <a:pt x="2368" y="0"/>
                    <a:pt x="1535" y="0"/>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83" name="Google Shape;1506;p17"/>
            <p:cNvSpPr/>
            <p:nvPr/>
          </p:nvSpPr>
          <p:spPr>
            <a:xfrm>
              <a:off x="2483195" y="3334009"/>
              <a:ext cx="629035" cy="122849"/>
            </a:xfrm>
            <a:custGeom>
              <a:avLst/>
              <a:gdLst/>
              <a:ahLst/>
              <a:cxnLst/>
              <a:rect l="l" t="t" r="r" b="b"/>
              <a:pathLst>
                <a:path w="4168" h="814" extrusionOk="0">
                  <a:moveTo>
                    <a:pt x="1" y="1"/>
                  </a:moveTo>
                  <a:lnTo>
                    <a:pt x="1" y="494"/>
                  </a:lnTo>
                  <a:cubicBezTo>
                    <a:pt x="1" y="668"/>
                    <a:pt x="924" y="813"/>
                    <a:pt x="2084" y="813"/>
                  </a:cubicBezTo>
                  <a:cubicBezTo>
                    <a:pt x="3237" y="813"/>
                    <a:pt x="4167" y="668"/>
                    <a:pt x="4167" y="494"/>
                  </a:cubicBezTo>
                  <a:lnTo>
                    <a:pt x="4167" y="1"/>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84" name="Google Shape;1507;p17"/>
            <p:cNvSpPr/>
            <p:nvPr/>
          </p:nvSpPr>
          <p:spPr>
            <a:xfrm>
              <a:off x="2483195" y="3334009"/>
              <a:ext cx="629035" cy="62028"/>
            </a:xfrm>
            <a:custGeom>
              <a:avLst/>
              <a:gdLst/>
              <a:ahLst/>
              <a:cxnLst/>
              <a:rect l="l" t="t" r="r" b="b"/>
              <a:pathLst>
                <a:path w="4168" h="411" extrusionOk="0">
                  <a:moveTo>
                    <a:pt x="1" y="1"/>
                  </a:moveTo>
                  <a:lnTo>
                    <a:pt x="1" y="91"/>
                  </a:lnTo>
                  <a:cubicBezTo>
                    <a:pt x="174" y="293"/>
                    <a:pt x="1042" y="411"/>
                    <a:pt x="2084" y="411"/>
                  </a:cubicBezTo>
                  <a:cubicBezTo>
                    <a:pt x="3126" y="411"/>
                    <a:pt x="3994" y="293"/>
                    <a:pt x="4167" y="91"/>
                  </a:cubicBezTo>
                  <a:lnTo>
                    <a:pt x="41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5" name="Google Shape;1508;p17"/>
            <p:cNvSpPr/>
            <p:nvPr/>
          </p:nvSpPr>
          <p:spPr>
            <a:xfrm>
              <a:off x="2483195" y="3281640"/>
              <a:ext cx="629035" cy="105040"/>
            </a:xfrm>
            <a:custGeom>
              <a:avLst/>
              <a:gdLst/>
              <a:ahLst/>
              <a:cxnLst/>
              <a:rect l="l" t="t" r="r" b="b"/>
              <a:pathLst>
                <a:path w="4168" h="696" extrusionOk="0">
                  <a:moveTo>
                    <a:pt x="2084" y="1"/>
                  </a:moveTo>
                  <a:cubicBezTo>
                    <a:pt x="924" y="1"/>
                    <a:pt x="1" y="174"/>
                    <a:pt x="1" y="348"/>
                  </a:cubicBezTo>
                  <a:cubicBezTo>
                    <a:pt x="1" y="521"/>
                    <a:pt x="924" y="695"/>
                    <a:pt x="2084" y="695"/>
                  </a:cubicBezTo>
                  <a:cubicBezTo>
                    <a:pt x="3237" y="695"/>
                    <a:pt x="4167" y="521"/>
                    <a:pt x="4167" y="348"/>
                  </a:cubicBezTo>
                  <a:cubicBezTo>
                    <a:pt x="4167" y="174"/>
                    <a:pt x="3237" y="1"/>
                    <a:pt x="2084"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86" name="Google Shape;1509;p17"/>
            <p:cNvSpPr/>
            <p:nvPr/>
          </p:nvSpPr>
          <p:spPr>
            <a:xfrm>
              <a:off x="2473838" y="3273339"/>
              <a:ext cx="646692" cy="122698"/>
            </a:xfrm>
            <a:custGeom>
              <a:avLst/>
              <a:gdLst/>
              <a:ahLst/>
              <a:cxnLst/>
              <a:rect l="l" t="t" r="r" b="b"/>
              <a:pathLst>
                <a:path w="4285" h="813" extrusionOk="0">
                  <a:moveTo>
                    <a:pt x="2146" y="118"/>
                  </a:moveTo>
                  <a:cubicBezTo>
                    <a:pt x="2722" y="118"/>
                    <a:pt x="3243" y="174"/>
                    <a:pt x="3618" y="229"/>
                  </a:cubicBezTo>
                  <a:cubicBezTo>
                    <a:pt x="3792" y="257"/>
                    <a:pt x="3938" y="292"/>
                    <a:pt x="4056" y="320"/>
                  </a:cubicBezTo>
                  <a:cubicBezTo>
                    <a:pt x="4111" y="347"/>
                    <a:pt x="4139" y="375"/>
                    <a:pt x="4167" y="375"/>
                  </a:cubicBezTo>
                  <a:lnTo>
                    <a:pt x="4167" y="403"/>
                  </a:lnTo>
                  <a:lnTo>
                    <a:pt x="4139" y="431"/>
                  </a:lnTo>
                  <a:cubicBezTo>
                    <a:pt x="4083" y="465"/>
                    <a:pt x="3993" y="493"/>
                    <a:pt x="3882" y="521"/>
                  </a:cubicBezTo>
                  <a:cubicBezTo>
                    <a:pt x="3500" y="604"/>
                    <a:pt x="2868" y="695"/>
                    <a:pt x="2146" y="695"/>
                  </a:cubicBezTo>
                  <a:cubicBezTo>
                    <a:pt x="1563" y="695"/>
                    <a:pt x="1042" y="639"/>
                    <a:pt x="667" y="576"/>
                  </a:cubicBezTo>
                  <a:cubicBezTo>
                    <a:pt x="493" y="549"/>
                    <a:pt x="348" y="521"/>
                    <a:pt x="236" y="493"/>
                  </a:cubicBezTo>
                  <a:cubicBezTo>
                    <a:pt x="174" y="465"/>
                    <a:pt x="146" y="431"/>
                    <a:pt x="118" y="431"/>
                  </a:cubicBezTo>
                  <a:lnTo>
                    <a:pt x="118" y="403"/>
                  </a:lnTo>
                  <a:cubicBezTo>
                    <a:pt x="118" y="403"/>
                    <a:pt x="118" y="375"/>
                    <a:pt x="146" y="375"/>
                  </a:cubicBezTo>
                  <a:cubicBezTo>
                    <a:pt x="202" y="347"/>
                    <a:pt x="292" y="320"/>
                    <a:pt x="410" y="292"/>
                  </a:cubicBezTo>
                  <a:cubicBezTo>
                    <a:pt x="757" y="174"/>
                    <a:pt x="1417" y="118"/>
                    <a:pt x="2146" y="118"/>
                  </a:cubicBezTo>
                  <a:close/>
                  <a:moveTo>
                    <a:pt x="2146" y="0"/>
                  </a:moveTo>
                  <a:cubicBezTo>
                    <a:pt x="1563" y="0"/>
                    <a:pt x="1042" y="56"/>
                    <a:pt x="667" y="118"/>
                  </a:cubicBezTo>
                  <a:cubicBezTo>
                    <a:pt x="466" y="146"/>
                    <a:pt x="320" y="174"/>
                    <a:pt x="202" y="229"/>
                  </a:cubicBezTo>
                  <a:cubicBezTo>
                    <a:pt x="146" y="229"/>
                    <a:pt x="91" y="257"/>
                    <a:pt x="63" y="292"/>
                  </a:cubicBezTo>
                  <a:cubicBezTo>
                    <a:pt x="28" y="292"/>
                    <a:pt x="28" y="320"/>
                    <a:pt x="0" y="347"/>
                  </a:cubicBezTo>
                  <a:lnTo>
                    <a:pt x="0" y="403"/>
                  </a:lnTo>
                  <a:lnTo>
                    <a:pt x="0" y="465"/>
                  </a:lnTo>
                  <a:cubicBezTo>
                    <a:pt x="28" y="493"/>
                    <a:pt x="63" y="521"/>
                    <a:pt x="118" y="549"/>
                  </a:cubicBezTo>
                  <a:cubicBezTo>
                    <a:pt x="174" y="576"/>
                    <a:pt x="292" y="604"/>
                    <a:pt x="410" y="667"/>
                  </a:cubicBezTo>
                  <a:cubicBezTo>
                    <a:pt x="813" y="750"/>
                    <a:pt x="1417" y="813"/>
                    <a:pt x="2146" y="813"/>
                  </a:cubicBezTo>
                  <a:cubicBezTo>
                    <a:pt x="2722" y="813"/>
                    <a:pt x="3243" y="750"/>
                    <a:pt x="3618" y="695"/>
                  </a:cubicBezTo>
                  <a:cubicBezTo>
                    <a:pt x="3820" y="667"/>
                    <a:pt x="3965" y="639"/>
                    <a:pt x="4083" y="576"/>
                  </a:cubicBezTo>
                  <a:cubicBezTo>
                    <a:pt x="4139" y="576"/>
                    <a:pt x="4195" y="549"/>
                    <a:pt x="4229" y="521"/>
                  </a:cubicBezTo>
                  <a:cubicBezTo>
                    <a:pt x="4257" y="493"/>
                    <a:pt x="4257" y="493"/>
                    <a:pt x="4285" y="465"/>
                  </a:cubicBezTo>
                  <a:lnTo>
                    <a:pt x="4285" y="403"/>
                  </a:lnTo>
                  <a:lnTo>
                    <a:pt x="4285" y="347"/>
                  </a:lnTo>
                  <a:cubicBezTo>
                    <a:pt x="4257" y="292"/>
                    <a:pt x="4229" y="292"/>
                    <a:pt x="4167" y="257"/>
                  </a:cubicBezTo>
                  <a:cubicBezTo>
                    <a:pt x="4111" y="229"/>
                    <a:pt x="3993" y="174"/>
                    <a:pt x="3882" y="146"/>
                  </a:cubicBezTo>
                  <a:cubicBezTo>
                    <a:pt x="3472" y="56"/>
                    <a:pt x="2868" y="0"/>
                    <a:pt x="2146"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87" name="Google Shape;1510;p17"/>
            <p:cNvSpPr/>
            <p:nvPr/>
          </p:nvSpPr>
          <p:spPr>
            <a:xfrm>
              <a:off x="2566051" y="3299448"/>
              <a:ext cx="462268" cy="70329"/>
            </a:xfrm>
            <a:custGeom>
              <a:avLst/>
              <a:gdLst/>
              <a:ahLst/>
              <a:cxnLst/>
              <a:rect l="l" t="t" r="r" b="b"/>
              <a:pathLst>
                <a:path w="3063" h="466" extrusionOk="0">
                  <a:moveTo>
                    <a:pt x="1535" y="1"/>
                  </a:moveTo>
                  <a:cubicBezTo>
                    <a:pt x="695" y="1"/>
                    <a:pt x="0" y="119"/>
                    <a:pt x="0" y="230"/>
                  </a:cubicBezTo>
                  <a:cubicBezTo>
                    <a:pt x="0" y="348"/>
                    <a:pt x="695" y="466"/>
                    <a:pt x="1535" y="466"/>
                  </a:cubicBezTo>
                  <a:cubicBezTo>
                    <a:pt x="2368" y="466"/>
                    <a:pt x="3063" y="348"/>
                    <a:pt x="3063" y="230"/>
                  </a:cubicBezTo>
                  <a:cubicBezTo>
                    <a:pt x="3063" y="119"/>
                    <a:pt x="2368" y="1"/>
                    <a:pt x="1535" y="1"/>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88" name="Google Shape;1511;p17"/>
            <p:cNvSpPr/>
            <p:nvPr/>
          </p:nvSpPr>
          <p:spPr>
            <a:xfrm>
              <a:off x="2483195" y="3216744"/>
              <a:ext cx="629035" cy="121642"/>
            </a:xfrm>
            <a:custGeom>
              <a:avLst/>
              <a:gdLst/>
              <a:ahLst/>
              <a:cxnLst/>
              <a:rect l="l" t="t" r="r" b="b"/>
              <a:pathLst>
                <a:path w="4168" h="806" extrusionOk="0">
                  <a:moveTo>
                    <a:pt x="1" y="0"/>
                  </a:moveTo>
                  <a:lnTo>
                    <a:pt x="1" y="493"/>
                  </a:lnTo>
                  <a:cubicBezTo>
                    <a:pt x="1" y="667"/>
                    <a:pt x="924" y="806"/>
                    <a:pt x="2084" y="806"/>
                  </a:cubicBezTo>
                  <a:cubicBezTo>
                    <a:pt x="3237" y="806"/>
                    <a:pt x="4167" y="667"/>
                    <a:pt x="4167" y="493"/>
                  </a:cubicBezTo>
                  <a:lnTo>
                    <a:pt x="4167" y="0"/>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89" name="Google Shape;1512;p17"/>
            <p:cNvSpPr/>
            <p:nvPr/>
          </p:nvSpPr>
          <p:spPr>
            <a:xfrm>
              <a:off x="2483195" y="3216744"/>
              <a:ext cx="629035" cy="60821"/>
            </a:xfrm>
            <a:custGeom>
              <a:avLst/>
              <a:gdLst/>
              <a:ahLst/>
              <a:cxnLst/>
              <a:rect l="l" t="t" r="r" b="b"/>
              <a:pathLst>
                <a:path w="4168" h="403" extrusionOk="0">
                  <a:moveTo>
                    <a:pt x="1" y="0"/>
                  </a:moveTo>
                  <a:lnTo>
                    <a:pt x="1" y="83"/>
                  </a:lnTo>
                  <a:cubicBezTo>
                    <a:pt x="174" y="257"/>
                    <a:pt x="1042" y="403"/>
                    <a:pt x="2084" y="403"/>
                  </a:cubicBezTo>
                  <a:cubicBezTo>
                    <a:pt x="3126" y="403"/>
                    <a:pt x="3994" y="257"/>
                    <a:pt x="4167" y="83"/>
                  </a:cubicBezTo>
                  <a:lnTo>
                    <a:pt x="416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90" name="Google Shape;1513;p17"/>
            <p:cNvSpPr/>
            <p:nvPr/>
          </p:nvSpPr>
          <p:spPr>
            <a:xfrm>
              <a:off x="2483195" y="3164223"/>
              <a:ext cx="629035" cy="100815"/>
            </a:xfrm>
            <a:custGeom>
              <a:avLst/>
              <a:gdLst/>
              <a:ahLst/>
              <a:cxnLst/>
              <a:rect l="l" t="t" r="r" b="b"/>
              <a:pathLst>
                <a:path w="4168" h="668" extrusionOk="0">
                  <a:moveTo>
                    <a:pt x="2084" y="1"/>
                  </a:moveTo>
                  <a:cubicBezTo>
                    <a:pt x="924" y="1"/>
                    <a:pt x="1" y="147"/>
                    <a:pt x="1" y="348"/>
                  </a:cubicBezTo>
                  <a:cubicBezTo>
                    <a:pt x="1" y="522"/>
                    <a:pt x="924" y="668"/>
                    <a:pt x="2084" y="668"/>
                  </a:cubicBezTo>
                  <a:cubicBezTo>
                    <a:pt x="3237" y="668"/>
                    <a:pt x="4167" y="522"/>
                    <a:pt x="4167" y="348"/>
                  </a:cubicBezTo>
                  <a:cubicBezTo>
                    <a:pt x="4167" y="147"/>
                    <a:pt x="3237" y="1"/>
                    <a:pt x="2084"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91" name="Google Shape;1514;p17"/>
            <p:cNvSpPr/>
            <p:nvPr/>
          </p:nvSpPr>
          <p:spPr>
            <a:xfrm>
              <a:off x="2473838" y="3154866"/>
              <a:ext cx="646692" cy="118623"/>
            </a:xfrm>
            <a:custGeom>
              <a:avLst/>
              <a:gdLst/>
              <a:ahLst/>
              <a:cxnLst/>
              <a:rect l="l" t="t" r="r" b="b"/>
              <a:pathLst>
                <a:path w="4285" h="786" extrusionOk="0">
                  <a:moveTo>
                    <a:pt x="2146" y="118"/>
                  </a:moveTo>
                  <a:cubicBezTo>
                    <a:pt x="2722" y="118"/>
                    <a:pt x="3243" y="146"/>
                    <a:pt x="3618" y="209"/>
                  </a:cubicBezTo>
                  <a:cubicBezTo>
                    <a:pt x="3792" y="264"/>
                    <a:pt x="3938" y="292"/>
                    <a:pt x="4056" y="320"/>
                  </a:cubicBezTo>
                  <a:cubicBezTo>
                    <a:pt x="4111" y="348"/>
                    <a:pt x="4139" y="348"/>
                    <a:pt x="4167" y="382"/>
                  </a:cubicBezTo>
                  <a:lnTo>
                    <a:pt x="4167" y="410"/>
                  </a:lnTo>
                  <a:lnTo>
                    <a:pt x="4139" y="438"/>
                  </a:lnTo>
                  <a:cubicBezTo>
                    <a:pt x="4083" y="466"/>
                    <a:pt x="3993" y="493"/>
                    <a:pt x="3882" y="521"/>
                  </a:cubicBezTo>
                  <a:cubicBezTo>
                    <a:pt x="3500" y="612"/>
                    <a:pt x="2868" y="667"/>
                    <a:pt x="2146" y="667"/>
                  </a:cubicBezTo>
                  <a:cubicBezTo>
                    <a:pt x="1563" y="667"/>
                    <a:pt x="1042" y="639"/>
                    <a:pt x="667" y="584"/>
                  </a:cubicBezTo>
                  <a:cubicBezTo>
                    <a:pt x="493" y="556"/>
                    <a:pt x="348" y="521"/>
                    <a:pt x="236" y="466"/>
                  </a:cubicBezTo>
                  <a:cubicBezTo>
                    <a:pt x="174" y="466"/>
                    <a:pt x="146" y="438"/>
                    <a:pt x="118" y="410"/>
                  </a:cubicBezTo>
                  <a:cubicBezTo>
                    <a:pt x="118" y="410"/>
                    <a:pt x="118" y="382"/>
                    <a:pt x="146" y="382"/>
                  </a:cubicBezTo>
                  <a:cubicBezTo>
                    <a:pt x="202" y="348"/>
                    <a:pt x="292" y="292"/>
                    <a:pt x="410" y="264"/>
                  </a:cubicBezTo>
                  <a:cubicBezTo>
                    <a:pt x="757" y="174"/>
                    <a:pt x="1417" y="118"/>
                    <a:pt x="2146" y="118"/>
                  </a:cubicBezTo>
                  <a:close/>
                  <a:moveTo>
                    <a:pt x="2146" y="0"/>
                  </a:moveTo>
                  <a:cubicBezTo>
                    <a:pt x="1563" y="0"/>
                    <a:pt x="1042" y="35"/>
                    <a:pt x="667" y="118"/>
                  </a:cubicBezTo>
                  <a:cubicBezTo>
                    <a:pt x="466" y="146"/>
                    <a:pt x="320" y="174"/>
                    <a:pt x="202" y="209"/>
                  </a:cubicBezTo>
                  <a:cubicBezTo>
                    <a:pt x="146" y="237"/>
                    <a:pt x="91" y="264"/>
                    <a:pt x="63" y="292"/>
                  </a:cubicBezTo>
                  <a:cubicBezTo>
                    <a:pt x="28" y="292"/>
                    <a:pt x="28" y="320"/>
                    <a:pt x="0" y="320"/>
                  </a:cubicBezTo>
                  <a:lnTo>
                    <a:pt x="0" y="410"/>
                  </a:lnTo>
                  <a:lnTo>
                    <a:pt x="0" y="466"/>
                  </a:lnTo>
                  <a:cubicBezTo>
                    <a:pt x="28" y="493"/>
                    <a:pt x="63" y="521"/>
                    <a:pt x="118" y="556"/>
                  </a:cubicBezTo>
                  <a:cubicBezTo>
                    <a:pt x="174" y="584"/>
                    <a:pt x="292" y="612"/>
                    <a:pt x="410" y="639"/>
                  </a:cubicBezTo>
                  <a:cubicBezTo>
                    <a:pt x="813" y="730"/>
                    <a:pt x="1417" y="785"/>
                    <a:pt x="2146" y="785"/>
                  </a:cubicBezTo>
                  <a:cubicBezTo>
                    <a:pt x="2722" y="785"/>
                    <a:pt x="3243" y="757"/>
                    <a:pt x="3618" y="695"/>
                  </a:cubicBezTo>
                  <a:cubicBezTo>
                    <a:pt x="3820" y="667"/>
                    <a:pt x="3965" y="639"/>
                    <a:pt x="4083" y="584"/>
                  </a:cubicBezTo>
                  <a:cubicBezTo>
                    <a:pt x="4139" y="556"/>
                    <a:pt x="4195" y="556"/>
                    <a:pt x="4229" y="521"/>
                  </a:cubicBezTo>
                  <a:cubicBezTo>
                    <a:pt x="4257" y="493"/>
                    <a:pt x="4257" y="493"/>
                    <a:pt x="4285" y="466"/>
                  </a:cubicBezTo>
                  <a:lnTo>
                    <a:pt x="4285" y="410"/>
                  </a:lnTo>
                  <a:lnTo>
                    <a:pt x="4285" y="320"/>
                  </a:lnTo>
                  <a:cubicBezTo>
                    <a:pt x="4257" y="292"/>
                    <a:pt x="4229" y="264"/>
                    <a:pt x="4167" y="264"/>
                  </a:cubicBezTo>
                  <a:cubicBezTo>
                    <a:pt x="4111" y="209"/>
                    <a:pt x="3993" y="174"/>
                    <a:pt x="3882" y="146"/>
                  </a:cubicBezTo>
                  <a:cubicBezTo>
                    <a:pt x="3472" y="63"/>
                    <a:pt x="2868" y="0"/>
                    <a:pt x="2146"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92" name="Google Shape;1515;p17"/>
            <p:cNvSpPr/>
            <p:nvPr/>
          </p:nvSpPr>
          <p:spPr>
            <a:xfrm>
              <a:off x="2566051" y="3181126"/>
              <a:ext cx="462268" cy="70329"/>
            </a:xfrm>
            <a:custGeom>
              <a:avLst/>
              <a:gdLst/>
              <a:ahLst/>
              <a:cxnLst/>
              <a:rect l="l" t="t" r="r" b="b"/>
              <a:pathLst>
                <a:path w="3063" h="466" extrusionOk="0">
                  <a:moveTo>
                    <a:pt x="1535" y="0"/>
                  </a:moveTo>
                  <a:cubicBezTo>
                    <a:pt x="695" y="0"/>
                    <a:pt x="0" y="90"/>
                    <a:pt x="0" y="236"/>
                  </a:cubicBezTo>
                  <a:cubicBezTo>
                    <a:pt x="0" y="347"/>
                    <a:pt x="695" y="465"/>
                    <a:pt x="1535" y="465"/>
                  </a:cubicBezTo>
                  <a:cubicBezTo>
                    <a:pt x="2368" y="465"/>
                    <a:pt x="3063" y="347"/>
                    <a:pt x="3063" y="236"/>
                  </a:cubicBezTo>
                  <a:cubicBezTo>
                    <a:pt x="3063" y="90"/>
                    <a:pt x="2368" y="0"/>
                    <a:pt x="1535" y="0"/>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93" name="Google Shape;1516;p17"/>
            <p:cNvSpPr/>
            <p:nvPr/>
          </p:nvSpPr>
          <p:spPr>
            <a:xfrm>
              <a:off x="2483195" y="3094045"/>
              <a:ext cx="629035" cy="126924"/>
            </a:xfrm>
            <a:custGeom>
              <a:avLst/>
              <a:gdLst/>
              <a:ahLst/>
              <a:cxnLst/>
              <a:rect l="l" t="t" r="r" b="b"/>
              <a:pathLst>
                <a:path w="4168" h="841" extrusionOk="0">
                  <a:moveTo>
                    <a:pt x="1" y="1"/>
                  </a:moveTo>
                  <a:lnTo>
                    <a:pt x="1" y="494"/>
                  </a:lnTo>
                  <a:cubicBezTo>
                    <a:pt x="1" y="695"/>
                    <a:pt x="924" y="841"/>
                    <a:pt x="2084" y="841"/>
                  </a:cubicBezTo>
                  <a:cubicBezTo>
                    <a:pt x="3237" y="841"/>
                    <a:pt x="4167" y="695"/>
                    <a:pt x="4167" y="494"/>
                  </a:cubicBezTo>
                  <a:lnTo>
                    <a:pt x="4167" y="1"/>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94" name="Google Shape;1517;p17"/>
            <p:cNvSpPr/>
            <p:nvPr/>
          </p:nvSpPr>
          <p:spPr>
            <a:xfrm>
              <a:off x="2483195" y="3094045"/>
              <a:ext cx="629035" cy="66254"/>
            </a:xfrm>
            <a:custGeom>
              <a:avLst/>
              <a:gdLst/>
              <a:ahLst/>
              <a:cxnLst/>
              <a:rect l="l" t="t" r="r" b="b"/>
              <a:pathLst>
                <a:path w="4168" h="439" extrusionOk="0">
                  <a:moveTo>
                    <a:pt x="1" y="1"/>
                  </a:moveTo>
                  <a:lnTo>
                    <a:pt x="1" y="119"/>
                  </a:lnTo>
                  <a:cubicBezTo>
                    <a:pt x="174" y="292"/>
                    <a:pt x="1042" y="438"/>
                    <a:pt x="2084" y="438"/>
                  </a:cubicBezTo>
                  <a:cubicBezTo>
                    <a:pt x="3126" y="438"/>
                    <a:pt x="3994" y="292"/>
                    <a:pt x="4167" y="119"/>
                  </a:cubicBezTo>
                  <a:lnTo>
                    <a:pt x="41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95" name="Google Shape;1518;p17"/>
            <p:cNvSpPr/>
            <p:nvPr/>
          </p:nvSpPr>
          <p:spPr>
            <a:xfrm>
              <a:off x="2483195" y="3045901"/>
              <a:ext cx="629035" cy="100664"/>
            </a:xfrm>
            <a:custGeom>
              <a:avLst/>
              <a:gdLst/>
              <a:ahLst/>
              <a:cxnLst/>
              <a:rect l="l" t="t" r="r" b="b"/>
              <a:pathLst>
                <a:path w="4168" h="667" extrusionOk="0">
                  <a:moveTo>
                    <a:pt x="2084" y="0"/>
                  </a:moveTo>
                  <a:cubicBezTo>
                    <a:pt x="924" y="0"/>
                    <a:pt x="1" y="146"/>
                    <a:pt x="1" y="320"/>
                  </a:cubicBezTo>
                  <a:cubicBezTo>
                    <a:pt x="1" y="521"/>
                    <a:pt x="924" y="667"/>
                    <a:pt x="2084" y="667"/>
                  </a:cubicBezTo>
                  <a:cubicBezTo>
                    <a:pt x="3237" y="667"/>
                    <a:pt x="4167" y="521"/>
                    <a:pt x="4167" y="320"/>
                  </a:cubicBezTo>
                  <a:cubicBezTo>
                    <a:pt x="4167" y="146"/>
                    <a:pt x="3237" y="0"/>
                    <a:pt x="2084"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96" name="Google Shape;1519;p17"/>
            <p:cNvSpPr/>
            <p:nvPr/>
          </p:nvSpPr>
          <p:spPr>
            <a:xfrm>
              <a:off x="2473838" y="3037450"/>
              <a:ext cx="646692" cy="117567"/>
            </a:xfrm>
            <a:custGeom>
              <a:avLst/>
              <a:gdLst/>
              <a:ahLst/>
              <a:cxnLst/>
              <a:rect l="l" t="t" r="r" b="b"/>
              <a:pathLst>
                <a:path w="4285" h="779" extrusionOk="0">
                  <a:moveTo>
                    <a:pt x="2146" y="119"/>
                  </a:moveTo>
                  <a:cubicBezTo>
                    <a:pt x="2722" y="119"/>
                    <a:pt x="3243" y="147"/>
                    <a:pt x="3618" y="202"/>
                  </a:cubicBezTo>
                  <a:cubicBezTo>
                    <a:pt x="3792" y="230"/>
                    <a:pt x="3938" y="292"/>
                    <a:pt x="4056" y="320"/>
                  </a:cubicBezTo>
                  <a:cubicBezTo>
                    <a:pt x="4111" y="320"/>
                    <a:pt x="4139" y="348"/>
                    <a:pt x="4167" y="376"/>
                  </a:cubicBezTo>
                  <a:cubicBezTo>
                    <a:pt x="4167" y="403"/>
                    <a:pt x="4167" y="403"/>
                    <a:pt x="4139" y="431"/>
                  </a:cubicBezTo>
                  <a:cubicBezTo>
                    <a:pt x="4083" y="466"/>
                    <a:pt x="3993" y="494"/>
                    <a:pt x="3882" y="522"/>
                  </a:cubicBezTo>
                  <a:cubicBezTo>
                    <a:pt x="3500" y="605"/>
                    <a:pt x="2868" y="667"/>
                    <a:pt x="2146" y="667"/>
                  </a:cubicBezTo>
                  <a:cubicBezTo>
                    <a:pt x="1563" y="667"/>
                    <a:pt x="1042" y="640"/>
                    <a:pt x="667" y="577"/>
                  </a:cubicBezTo>
                  <a:cubicBezTo>
                    <a:pt x="493" y="549"/>
                    <a:pt x="348" y="494"/>
                    <a:pt x="236" y="466"/>
                  </a:cubicBezTo>
                  <a:cubicBezTo>
                    <a:pt x="174" y="431"/>
                    <a:pt x="146" y="431"/>
                    <a:pt x="118" y="403"/>
                  </a:cubicBezTo>
                  <a:lnTo>
                    <a:pt x="118" y="376"/>
                  </a:lnTo>
                  <a:lnTo>
                    <a:pt x="146" y="348"/>
                  </a:lnTo>
                  <a:cubicBezTo>
                    <a:pt x="202" y="320"/>
                    <a:pt x="292" y="292"/>
                    <a:pt x="410" y="258"/>
                  </a:cubicBezTo>
                  <a:cubicBezTo>
                    <a:pt x="757" y="174"/>
                    <a:pt x="1417" y="119"/>
                    <a:pt x="2146" y="119"/>
                  </a:cubicBezTo>
                  <a:close/>
                  <a:moveTo>
                    <a:pt x="2146" y="1"/>
                  </a:moveTo>
                  <a:cubicBezTo>
                    <a:pt x="1563" y="1"/>
                    <a:pt x="1042" y="28"/>
                    <a:pt x="667" y="84"/>
                  </a:cubicBezTo>
                  <a:cubicBezTo>
                    <a:pt x="466" y="119"/>
                    <a:pt x="320" y="174"/>
                    <a:pt x="202" y="202"/>
                  </a:cubicBezTo>
                  <a:cubicBezTo>
                    <a:pt x="146" y="230"/>
                    <a:pt x="91" y="258"/>
                    <a:pt x="63" y="292"/>
                  </a:cubicBezTo>
                  <a:cubicBezTo>
                    <a:pt x="28" y="292"/>
                    <a:pt x="28" y="320"/>
                    <a:pt x="0" y="320"/>
                  </a:cubicBezTo>
                  <a:lnTo>
                    <a:pt x="0" y="376"/>
                  </a:lnTo>
                  <a:lnTo>
                    <a:pt x="0" y="466"/>
                  </a:lnTo>
                  <a:cubicBezTo>
                    <a:pt x="28" y="494"/>
                    <a:pt x="63" y="522"/>
                    <a:pt x="118" y="549"/>
                  </a:cubicBezTo>
                  <a:cubicBezTo>
                    <a:pt x="174" y="577"/>
                    <a:pt x="292" y="605"/>
                    <a:pt x="410" y="640"/>
                  </a:cubicBezTo>
                  <a:cubicBezTo>
                    <a:pt x="813" y="723"/>
                    <a:pt x="1417" y="778"/>
                    <a:pt x="2146" y="778"/>
                  </a:cubicBezTo>
                  <a:cubicBezTo>
                    <a:pt x="2722" y="778"/>
                    <a:pt x="3243" y="751"/>
                    <a:pt x="3618" y="695"/>
                  </a:cubicBezTo>
                  <a:cubicBezTo>
                    <a:pt x="3820" y="667"/>
                    <a:pt x="3965" y="605"/>
                    <a:pt x="4083" y="577"/>
                  </a:cubicBezTo>
                  <a:cubicBezTo>
                    <a:pt x="4139" y="549"/>
                    <a:pt x="4195" y="522"/>
                    <a:pt x="4229" y="494"/>
                  </a:cubicBezTo>
                  <a:cubicBezTo>
                    <a:pt x="4257" y="494"/>
                    <a:pt x="4257" y="466"/>
                    <a:pt x="4285" y="466"/>
                  </a:cubicBezTo>
                  <a:lnTo>
                    <a:pt x="4285" y="376"/>
                  </a:lnTo>
                  <a:lnTo>
                    <a:pt x="4285" y="320"/>
                  </a:lnTo>
                  <a:cubicBezTo>
                    <a:pt x="4257" y="292"/>
                    <a:pt x="4229" y="258"/>
                    <a:pt x="4167" y="230"/>
                  </a:cubicBezTo>
                  <a:cubicBezTo>
                    <a:pt x="4111" y="202"/>
                    <a:pt x="3993" y="174"/>
                    <a:pt x="3882" y="147"/>
                  </a:cubicBezTo>
                  <a:cubicBezTo>
                    <a:pt x="3472" y="56"/>
                    <a:pt x="2868" y="1"/>
                    <a:pt x="2146"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97" name="Google Shape;1520;p17"/>
            <p:cNvSpPr/>
            <p:nvPr/>
          </p:nvSpPr>
          <p:spPr>
            <a:xfrm>
              <a:off x="2566051" y="3063710"/>
              <a:ext cx="462268" cy="65047"/>
            </a:xfrm>
            <a:custGeom>
              <a:avLst/>
              <a:gdLst/>
              <a:ahLst/>
              <a:cxnLst/>
              <a:rect l="l" t="t" r="r" b="b"/>
              <a:pathLst>
                <a:path w="3063" h="431" extrusionOk="0">
                  <a:moveTo>
                    <a:pt x="1535" y="0"/>
                  </a:moveTo>
                  <a:cubicBezTo>
                    <a:pt x="695" y="0"/>
                    <a:pt x="0" y="84"/>
                    <a:pt x="0" y="202"/>
                  </a:cubicBezTo>
                  <a:cubicBezTo>
                    <a:pt x="0" y="348"/>
                    <a:pt x="695" y="431"/>
                    <a:pt x="1535" y="431"/>
                  </a:cubicBezTo>
                  <a:cubicBezTo>
                    <a:pt x="2368" y="431"/>
                    <a:pt x="3063" y="348"/>
                    <a:pt x="3063" y="202"/>
                  </a:cubicBezTo>
                  <a:cubicBezTo>
                    <a:pt x="3063" y="84"/>
                    <a:pt x="2368" y="0"/>
                    <a:pt x="1535" y="0"/>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98" name="Google Shape;1521;p17"/>
            <p:cNvSpPr/>
            <p:nvPr/>
          </p:nvSpPr>
          <p:spPr>
            <a:xfrm>
              <a:off x="3138193" y="3692446"/>
              <a:ext cx="629035" cy="122849"/>
            </a:xfrm>
            <a:custGeom>
              <a:avLst/>
              <a:gdLst/>
              <a:ahLst/>
              <a:cxnLst/>
              <a:rect l="l" t="t" r="r" b="b"/>
              <a:pathLst>
                <a:path w="4168" h="814" extrusionOk="0">
                  <a:moveTo>
                    <a:pt x="1" y="1"/>
                  </a:moveTo>
                  <a:lnTo>
                    <a:pt x="1" y="466"/>
                  </a:lnTo>
                  <a:cubicBezTo>
                    <a:pt x="1" y="667"/>
                    <a:pt x="924" y="813"/>
                    <a:pt x="2084" y="813"/>
                  </a:cubicBezTo>
                  <a:cubicBezTo>
                    <a:pt x="3237" y="813"/>
                    <a:pt x="4167" y="667"/>
                    <a:pt x="4167" y="466"/>
                  </a:cubicBezTo>
                  <a:lnTo>
                    <a:pt x="4167" y="1"/>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99" name="Google Shape;1522;p17"/>
            <p:cNvSpPr/>
            <p:nvPr/>
          </p:nvSpPr>
          <p:spPr>
            <a:xfrm>
              <a:off x="3138193" y="3692446"/>
              <a:ext cx="629035" cy="60972"/>
            </a:xfrm>
            <a:custGeom>
              <a:avLst/>
              <a:gdLst/>
              <a:ahLst/>
              <a:cxnLst/>
              <a:rect l="l" t="t" r="r" b="b"/>
              <a:pathLst>
                <a:path w="4168" h="404" extrusionOk="0">
                  <a:moveTo>
                    <a:pt x="1" y="1"/>
                  </a:moveTo>
                  <a:lnTo>
                    <a:pt x="1" y="84"/>
                  </a:lnTo>
                  <a:cubicBezTo>
                    <a:pt x="174" y="258"/>
                    <a:pt x="1042" y="404"/>
                    <a:pt x="2084" y="404"/>
                  </a:cubicBezTo>
                  <a:cubicBezTo>
                    <a:pt x="3126" y="404"/>
                    <a:pt x="3994" y="258"/>
                    <a:pt x="4167" y="84"/>
                  </a:cubicBezTo>
                  <a:lnTo>
                    <a:pt x="41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00" name="Google Shape;1523;p17"/>
            <p:cNvSpPr/>
            <p:nvPr/>
          </p:nvSpPr>
          <p:spPr>
            <a:xfrm>
              <a:off x="3138193" y="3640077"/>
              <a:ext cx="629035" cy="100815"/>
            </a:xfrm>
            <a:custGeom>
              <a:avLst/>
              <a:gdLst/>
              <a:ahLst/>
              <a:cxnLst/>
              <a:rect l="l" t="t" r="r" b="b"/>
              <a:pathLst>
                <a:path w="4168" h="668" extrusionOk="0">
                  <a:moveTo>
                    <a:pt x="2084" y="1"/>
                  </a:moveTo>
                  <a:cubicBezTo>
                    <a:pt x="924" y="1"/>
                    <a:pt x="1" y="146"/>
                    <a:pt x="1" y="348"/>
                  </a:cubicBezTo>
                  <a:cubicBezTo>
                    <a:pt x="1" y="521"/>
                    <a:pt x="924" y="667"/>
                    <a:pt x="2084" y="667"/>
                  </a:cubicBezTo>
                  <a:cubicBezTo>
                    <a:pt x="3237" y="667"/>
                    <a:pt x="4167" y="521"/>
                    <a:pt x="4167" y="348"/>
                  </a:cubicBezTo>
                  <a:cubicBezTo>
                    <a:pt x="4167" y="146"/>
                    <a:pt x="3237" y="1"/>
                    <a:pt x="2084"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101" name="Google Shape;1524;p17"/>
            <p:cNvSpPr/>
            <p:nvPr/>
          </p:nvSpPr>
          <p:spPr>
            <a:xfrm>
              <a:off x="3128836" y="3631776"/>
              <a:ext cx="646692" cy="117416"/>
            </a:xfrm>
            <a:custGeom>
              <a:avLst/>
              <a:gdLst/>
              <a:ahLst/>
              <a:cxnLst/>
              <a:rect l="l" t="t" r="r" b="b"/>
              <a:pathLst>
                <a:path w="4285" h="778" extrusionOk="0">
                  <a:moveTo>
                    <a:pt x="2146" y="111"/>
                  </a:moveTo>
                  <a:cubicBezTo>
                    <a:pt x="2722" y="111"/>
                    <a:pt x="3243" y="139"/>
                    <a:pt x="3618" y="201"/>
                  </a:cubicBezTo>
                  <a:cubicBezTo>
                    <a:pt x="3792" y="229"/>
                    <a:pt x="3938" y="285"/>
                    <a:pt x="4056" y="312"/>
                  </a:cubicBezTo>
                  <a:cubicBezTo>
                    <a:pt x="4111" y="347"/>
                    <a:pt x="4139" y="347"/>
                    <a:pt x="4167" y="375"/>
                  </a:cubicBezTo>
                  <a:lnTo>
                    <a:pt x="4167" y="403"/>
                  </a:lnTo>
                  <a:lnTo>
                    <a:pt x="4139" y="431"/>
                  </a:lnTo>
                  <a:cubicBezTo>
                    <a:pt x="4083" y="458"/>
                    <a:pt x="3993" y="486"/>
                    <a:pt x="3882" y="521"/>
                  </a:cubicBezTo>
                  <a:cubicBezTo>
                    <a:pt x="3535" y="604"/>
                    <a:pt x="2868" y="660"/>
                    <a:pt x="2146" y="660"/>
                  </a:cubicBezTo>
                  <a:cubicBezTo>
                    <a:pt x="1563" y="660"/>
                    <a:pt x="1042" y="632"/>
                    <a:pt x="667" y="576"/>
                  </a:cubicBezTo>
                  <a:cubicBezTo>
                    <a:pt x="493" y="549"/>
                    <a:pt x="348" y="521"/>
                    <a:pt x="236" y="458"/>
                  </a:cubicBezTo>
                  <a:cubicBezTo>
                    <a:pt x="202" y="458"/>
                    <a:pt x="146" y="431"/>
                    <a:pt x="146" y="403"/>
                  </a:cubicBezTo>
                  <a:lnTo>
                    <a:pt x="118" y="403"/>
                  </a:lnTo>
                  <a:cubicBezTo>
                    <a:pt x="118" y="403"/>
                    <a:pt x="118" y="375"/>
                    <a:pt x="146" y="347"/>
                  </a:cubicBezTo>
                  <a:cubicBezTo>
                    <a:pt x="202" y="312"/>
                    <a:pt x="292" y="285"/>
                    <a:pt x="410" y="257"/>
                  </a:cubicBezTo>
                  <a:cubicBezTo>
                    <a:pt x="785" y="174"/>
                    <a:pt x="1417" y="111"/>
                    <a:pt x="2146" y="111"/>
                  </a:cubicBezTo>
                  <a:close/>
                  <a:moveTo>
                    <a:pt x="2146" y="0"/>
                  </a:moveTo>
                  <a:cubicBezTo>
                    <a:pt x="1563" y="0"/>
                    <a:pt x="1042" y="28"/>
                    <a:pt x="667" y="83"/>
                  </a:cubicBezTo>
                  <a:cubicBezTo>
                    <a:pt x="466" y="139"/>
                    <a:pt x="320" y="174"/>
                    <a:pt x="202" y="201"/>
                  </a:cubicBezTo>
                  <a:cubicBezTo>
                    <a:pt x="146" y="229"/>
                    <a:pt x="91" y="257"/>
                    <a:pt x="63" y="285"/>
                  </a:cubicBezTo>
                  <a:cubicBezTo>
                    <a:pt x="28" y="285"/>
                    <a:pt x="28" y="312"/>
                    <a:pt x="28" y="312"/>
                  </a:cubicBezTo>
                  <a:cubicBezTo>
                    <a:pt x="0" y="347"/>
                    <a:pt x="0" y="375"/>
                    <a:pt x="0" y="403"/>
                  </a:cubicBezTo>
                  <a:cubicBezTo>
                    <a:pt x="0" y="403"/>
                    <a:pt x="0" y="431"/>
                    <a:pt x="28" y="458"/>
                  </a:cubicBezTo>
                  <a:cubicBezTo>
                    <a:pt x="28" y="486"/>
                    <a:pt x="63" y="521"/>
                    <a:pt x="118" y="549"/>
                  </a:cubicBezTo>
                  <a:cubicBezTo>
                    <a:pt x="174" y="576"/>
                    <a:pt x="292" y="604"/>
                    <a:pt x="410" y="632"/>
                  </a:cubicBezTo>
                  <a:cubicBezTo>
                    <a:pt x="813" y="722"/>
                    <a:pt x="1417" y="778"/>
                    <a:pt x="2146" y="778"/>
                  </a:cubicBezTo>
                  <a:cubicBezTo>
                    <a:pt x="2722" y="778"/>
                    <a:pt x="3243" y="750"/>
                    <a:pt x="3618" y="694"/>
                  </a:cubicBezTo>
                  <a:cubicBezTo>
                    <a:pt x="3820" y="660"/>
                    <a:pt x="3965" y="604"/>
                    <a:pt x="4083" y="576"/>
                  </a:cubicBezTo>
                  <a:cubicBezTo>
                    <a:pt x="4139" y="549"/>
                    <a:pt x="4195" y="521"/>
                    <a:pt x="4229" y="521"/>
                  </a:cubicBezTo>
                  <a:lnTo>
                    <a:pt x="4285" y="458"/>
                  </a:lnTo>
                  <a:lnTo>
                    <a:pt x="4285" y="403"/>
                  </a:lnTo>
                  <a:lnTo>
                    <a:pt x="4285" y="312"/>
                  </a:lnTo>
                  <a:cubicBezTo>
                    <a:pt x="4257" y="285"/>
                    <a:pt x="4229" y="257"/>
                    <a:pt x="4167" y="257"/>
                  </a:cubicBezTo>
                  <a:cubicBezTo>
                    <a:pt x="4111" y="201"/>
                    <a:pt x="3993" y="174"/>
                    <a:pt x="3882" y="139"/>
                  </a:cubicBezTo>
                  <a:cubicBezTo>
                    <a:pt x="3472" y="56"/>
                    <a:pt x="2868" y="0"/>
                    <a:pt x="2146"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102" name="Google Shape;1525;p17"/>
            <p:cNvSpPr/>
            <p:nvPr/>
          </p:nvSpPr>
          <p:spPr>
            <a:xfrm>
              <a:off x="3221049" y="3657885"/>
              <a:ext cx="462268" cy="69272"/>
            </a:xfrm>
            <a:custGeom>
              <a:avLst/>
              <a:gdLst/>
              <a:ahLst/>
              <a:cxnLst/>
              <a:rect l="l" t="t" r="r" b="b"/>
              <a:pathLst>
                <a:path w="3063" h="459" extrusionOk="0">
                  <a:moveTo>
                    <a:pt x="1535" y="1"/>
                  </a:moveTo>
                  <a:cubicBezTo>
                    <a:pt x="695" y="1"/>
                    <a:pt x="0" y="84"/>
                    <a:pt x="0" y="230"/>
                  </a:cubicBezTo>
                  <a:cubicBezTo>
                    <a:pt x="0" y="348"/>
                    <a:pt x="695" y="459"/>
                    <a:pt x="1535" y="459"/>
                  </a:cubicBezTo>
                  <a:cubicBezTo>
                    <a:pt x="2368" y="459"/>
                    <a:pt x="3063" y="348"/>
                    <a:pt x="3063" y="230"/>
                  </a:cubicBezTo>
                  <a:cubicBezTo>
                    <a:pt x="3063" y="84"/>
                    <a:pt x="2368" y="1"/>
                    <a:pt x="1535" y="1"/>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103" name="Google Shape;1526;p17"/>
            <p:cNvSpPr/>
            <p:nvPr/>
          </p:nvSpPr>
          <p:spPr>
            <a:xfrm>
              <a:off x="3138193" y="3569899"/>
              <a:ext cx="629035" cy="126924"/>
            </a:xfrm>
            <a:custGeom>
              <a:avLst/>
              <a:gdLst/>
              <a:ahLst/>
              <a:cxnLst/>
              <a:rect l="l" t="t" r="r" b="b"/>
              <a:pathLst>
                <a:path w="4168" h="841" extrusionOk="0">
                  <a:moveTo>
                    <a:pt x="1" y="0"/>
                  </a:moveTo>
                  <a:lnTo>
                    <a:pt x="1" y="493"/>
                  </a:lnTo>
                  <a:cubicBezTo>
                    <a:pt x="1" y="695"/>
                    <a:pt x="924" y="841"/>
                    <a:pt x="2084" y="841"/>
                  </a:cubicBezTo>
                  <a:cubicBezTo>
                    <a:pt x="3237" y="841"/>
                    <a:pt x="4167" y="695"/>
                    <a:pt x="4167" y="493"/>
                  </a:cubicBezTo>
                  <a:lnTo>
                    <a:pt x="4167" y="0"/>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104" name="Google Shape;1527;p17"/>
            <p:cNvSpPr/>
            <p:nvPr/>
          </p:nvSpPr>
          <p:spPr>
            <a:xfrm>
              <a:off x="3138193" y="3569899"/>
              <a:ext cx="629035" cy="66103"/>
            </a:xfrm>
            <a:custGeom>
              <a:avLst/>
              <a:gdLst/>
              <a:ahLst/>
              <a:cxnLst/>
              <a:rect l="l" t="t" r="r" b="b"/>
              <a:pathLst>
                <a:path w="4168" h="438" extrusionOk="0">
                  <a:moveTo>
                    <a:pt x="1" y="0"/>
                  </a:moveTo>
                  <a:lnTo>
                    <a:pt x="1" y="118"/>
                  </a:lnTo>
                  <a:cubicBezTo>
                    <a:pt x="174" y="292"/>
                    <a:pt x="1042" y="438"/>
                    <a:pt x="2084" y="438"/>
                  </a:cubicBezTo>
                  <a:cubicBezTo>
                    <a:pt x="3126" y="438"/>
                    <a:pt x="3994" y="292"/>
                    <a:pt x="4167" y="118"/>
                  </a:cubicBezTo>
                  <a:lnTo>
                    <a:pt x="416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05" name="Google Shape;1528;p17"/>
            <p:cNvSpPr/>
            <p:nvPr/>
          </p:nvSpPr>
          <p:spPr>
            <a:xfrm>
              <a:off x="3138193" y="3521604"/>
              <a:ext cx="629035" cy="100815"/>
            </a:xfrm>
            <a:custGeom>
              <a:avLst/>
              <a:gdLst/>
              <a:ahLst/>
              <a:cxnLst/>
              <a:rect l="l" t="t" r="r" b="b"/>
              <a:pathLst>
                <a:path w="4168" h="668" extrusionOk="0">
                  <a:moveTo>
                    <a:pt x="2084" y="1"/>
                  </a:moveTo>
                  <a:cubicBezTo>
                    <a:pt x="924" y="1"/>
                    <a:pt x="1" y="147"/>
                    <a:pt x="1" y="320"/>
                  </a:cubicBezTo>
                  <a:cubicBezTo>
                    <a:pt x="1" y="522"/>
                    <a:pt x="924" y="668"/>
                    <a:pt x="2084" y="668"/>
                  </a:cubicBezTo>
                  <a:cubicBezTo>
                    <a:pt x="3237" y="668"/>
                    <a:pt x="4167" y="522"/>
                    <a:pt x="4167" y="320"/>
                  </a:cubicBezTo>
                  <a:cubicBezTo>
                    <a:pt x="4167" y="147"/>
                    <a:pt x="3237" y="1"/>
                    <a:pt x="2084"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106" name="Google Shape;1529;p17"/>
            <p:cNvSpPr/>
            <p:nvPr/>
          </p:nvSpPr>
          <p:spPr>
            <a:xfrm>
              <a:off x="3128836" y="3513303"/>
              <a:ext cx="646692" cy="118472"/>
            </a:xfrm>
            <a:custGeom>
              <a:avLst/>
              <a:gdLst/>
              <a:ahLst/>
              <a:cxnLst/>
              <a:rect l="l" t="t" r="r" b="b"/>
              <a:pathLst>
                <a:path w="4285" h="785" extrusionOk="0">
                  <a:moveTo>
                    <a:pt x="2146" y="118"/>
                  </a:moveTo>
                  <a:cubicBezTo>
                    <a:pt x="2722" y="118"/>
                    <a:pt x="3243" y="146"/>
                    <a:pt x="3618" y="202"/>
                  </a:cubicBezTo>
                  <a:cubicBezTo>
                    <a:pt x="3792" y="229"/>
                    <a:pt x="3938" y="264"/>
                    <a:pt x="4056" y="320"/>
                  </a:cubicBezTo>
                  <a:cubicBezTo>
                    <a:pt x="4111" y="320"/>
                    <a:pt x="4139" y="348"/>
                    <a:pt x="4167" y="375"/>
                  </a:cubicBezTo>
                  <a:cubicBezTo>
                    <a:pt x="4167" y="375"/>
                    <a:pt x="4167" y="403"/>
                    <a:pt x="4139" y="438"/>
                  </a:cubicBezTo>
                  <a:cubicBezTo>
                    <a:pt x="4083" y="466"/>
                    <a:pt x="3993" y="493"/>
                    <a:pt x="3882" y="521"/>
                  </a:cubicBezTo>
                  <a:cubicBezTo>
                    <a:pt x="3535" y="611"/>
                    <a:pt x="2868" y="667"/>
                    <a:pt x="2146" y="667"/>
                  </a:cubicBezTo>
                  <a:cubicBezTo>
                    <a:pt x="1563" y="667"/>
                    <a:pt x="1042" y="639"/>
                    <a:pt x="667" y="577"/>
                  </a:cubicBezTo>
                  <a:cubicBezTo>
                    <a:pt x="493" y="549"/>
                    <a:pt x="348" y="493"/>
                    <a:pt x="236" y="466"/>
                  </a:cubicBezTo>
                  <a:cubicBezTo>
                    <a:pt x="202" y="438"/>
                    <a:pt x="146" y="438"/>
                    <a:pt x="146" y="403"/>
                  </a:cubicBezTo>
                  <a:lnTo>
                    <a:pt x="118" y="375"/>
                  </a:lnTo>
                  <a:lnTo>
                    <a:pt x="146" y="348"/>
                  </a:lnTo>
                  <a:cubicBezTo>
                    <a:pt x="202" y="320"/>
                    <a:pt x="292" y="292"/>
                    <a:pt x="410" y="264"/>
                  </a:cubicBezTo>
                  <a:cubicBezTo>
                    <a:pt x="785" y="174"/>
                    <a:pt x="1417" y="118"/>
                    <a:pt x="2146" y="118"/>
                  </a:cubicBezTo>
                  <a:close/>
                  <a:moveTo>
                    <a:pt x="2146" y="0"/>
                  </a:moveTo>
                  <a:cubicBezTo>
                    <a:pt x="1563" y="0"/>
                    <a:pt x="1042" y="28"/>
                    <a:pt x="667" y="91"/>
                  </a:cubicBezTo>
                  <a:cubicBezTo>
                    <a:pt x="466" y="118"/>
                    <a:pt x="320" y="174"/>
                    <a:pt x="202" y="202"/>
                  </a:cubicBezTo>
                  <a:cubicBezTo>
                    <a:pt x="146" y="229"/>
                    <a:pt x="91" y="264"/>
                    <a:pt x="63" y="264"/>
                  </a:cubicBezTo>
                  <a:cubicBezTo>
                    <a:pt x="28" y="292"/>
                    <a:pt x="28" y="292"/>
                    <a:pt x="28" y="320"/>
                  </a:cubicBezTo>
                  <a:cubicBezTo>
                    <a:pt x="0" y="348"/>
                    <a:pt x="0" y="375"/>
                    <a:pt x="0" y="375"/>
                  </a:cubicBezTo>
                  <a:cubicBezTo>
                    <a:pt x="0" y="403"/>
                    <a:pt x="0" y="438"/>
                    <a:pt x="28" y="466"/>
                  </a:cubicBezTo>
                  <a:cubicBezTo>
                    <a:pt x="28" y="493"/>
                    <a:pt x="63" y="521"/>
                    <a:pt x="118" y="521"/>
                  </a:cubicBezTo>
                  <a:cubicBezTo>
                    <a:pt x="174" y="577"/>
                    <a:pt x="292" y="611"/>
                    <a:pt x="410" y="639"/>
                  </a:cubicBezTo>
                  <a:cubicBezTo>
                    <a:pt x="813" y="723"/>
                    <a:pt x="1417" y="785"/>
                    <a:pt x="2146" y="785"/>
                  </a:cubicBezTo>
                  <a:cubicBezTo>
                    <a:pt x="2722" y="785"/>
                    <a:pt x="3243" y="750"/>
                    <a:pt x="3618" y="695"/>
                  </a:cubicBezTo>
                  <a:cubicBezTo>
                    <a:pt x="3820" y="639"/>
                    <a:pt x="3965" y="611"/>
                    <a:pt x="4083" y="577"/>
                  </a:cubicBezTo>
                  <a:cubicBezTo>
                    <a:pt x="4139" y="549"/>
                    <a:pt x="4195" y="521"/>
                    <a:pt x="4229" y="493"/>
                  </a:cubicBezTo>
                  <a:cubicBezTo>
                    <a:pt x="4257" y="493"/>
                    <a:pt x="4257" y="466"/>
                    <a:pt x="4285" y="466"/>
                  </a:cubicBezTo>
                  <a:lnTo>
                    <a:pt x="4285" y="375"/>
                  </a:lnTo>
                  <a:lnTo>
                    <a:pt x="4285" y="320"/>
                  </a:lnTo>
                  <a:cubicBezTo>
                    <a:pt x="4257" y="292"/>
                    <a:pt x="4229" y="264"/>
                    <a:pt x="4167" y="229"/>
                  </a:cubicBezTo>
                  <a:cubicBezTo>
                    <a:pt x="4111" y="202"/>
                    <a:pt x="3993" y="174"/>
                    <a:pt x="3882" y="146"/>
                  </a:cubicBezTo>
                  <a:cubicBezTo>
                    <a:pt x="3472" y="56"/>
                    <a:pt x="2868" y="0"/>
                    <a:pt x="2146"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107" name="Google Shape;1530;p17"/>
            <p:cNvSpPr/>
            <p:nvPr/>
          </p:nvSpPr>
          <p:spPr>
            <a:xfrm>
              <a:off x="3221049" y="3535338"/>
              <a:ext cx="462268" cy="70329"/>
            </a:xfrm>
            <a:custGeom>
              <a:avLst/>
              <a:gdLst/>
              <a:ahLst/>
              <a:cxnLst/>
              <a:rect l="l" t="t" r="r" b="b"/>
              <a:pathLst>
                <a:path w="3063" h="466" extrusionOk="0">
                  <a:moveTo>
                    <a:pt x="1535" y="0"/>
                  </a:moveTo>
                  <a:cubicBezTo>
                    <a:pt x="695" y="0"/>
                    <a:pt x="0" y="118"/>
                    <a:pt x="0" y="229"/>
                  </a:cubicBezTo>
                  <a:cubicBezTo>
                    <a:pt x="0" y="375"/>
                    <a:pt x="695" y="465"/>
                    <a:pt x="1535" y="465"/>
                  </a:cubicBezTo>
                  <a:cubicBezTo>
                    <a:pt x="2368" y="465"/>
                    <a:pt x="3063" y="375"/>
                    <a:pt x="3063" y="229"/>
                  </a:cubicBezTo>
                  <a:cubicBezTo>
                    <a:pt x="3063" y="118"/>
                    <a:pt x="2368" y="0"/>
                    <a:pt x="1535" y="0"/>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108" name="Google Shape;1531;p17"/>
            <p:cNvSpPr/>
            <p:nvPr/>
          </p:nvSpPr>
          <p:spPr>
            <a:xfrm>
              <a:off x="3138193" y="3452482"/>
              <a:ext cx="629035" cy="126924"/>
            </a:xfrm>
            <a:custGeom>
              <a:avLst/>
              <a:gdLst/>
              <a:ahLst/>
              <a:cxnLst/>
              <a:rect l="l" t="t" r="r" b="b"/>
              <a:pathLst>
                <a:path w="4168" h="841" extrusionOk="0">
                  <a:moveTo>
                    <a:pt x="1" y="1"/>
                  </a:moveTo>
                  <a:lnTo>
                    <a:pt x="1" y="494"/>
                  </a:lnTo>
                  <a:cubicBezTo>
                    <a:pt x="1" y="667"/>
                    <a:pt x="924" y="841"/>
                    <a:pt x="2084" y="841"/>
                  </a:cubicBezTo>
                  <a:cubicBezTo>
                    <a:pt x="3237" y="841"/>
                    <a:pt x="4167" y="667"/>
                    <a:pt x="4167" y="494"/>
                  </a:cubicBezTo>
                  <a:lnTo>
                    <a:pt x="4167" y="1"/>
                  </a:lnTo>
                  <a:close/>
                </a:path>
              </a:pathLst>
            </a:custGeom>
            <a:solidFill>
              <a:srgbClr val="F6A53C"/>
            </a:solidFill>
            <a:ln>
              <a:noFill/>
            </a:ln>
          </p:spPr>
          <p:txBody>
            <a:bodyPr spcFirstLastPara="1" wrap="square" lIns="68569" tIns="68569" rIns="68569" bIns="68569" anchor="ctr" anchorCtr="0">
              <a:noAutofit/>
            </a:bodyPr>
            <a:lstStyle/>
            <a:p>
              <a:endParaRPr sz="1050"/>
            </a:p>
          </p:txBody>
        </p:sp>
        <p:sp>
          <p:nvSpPr>
            <p:cNvPr id="109" name="Google Shape;1532;p17"/>
            <p:cNvSpPr/>
            <p:nvPr/>
          </p:nvSpPr>
          <p:spPr>
            <a:xfrm>
              <a:off x="3138193" y="3452482"/>
              <a:ext cx="629035" cy="60972"/>
            </a:xfrm>
            <a:custGeom>
              <a:avLst/>
              <a:gdLst/>
              <a:ahLst/>
              <a:cxnLst/>
              <a:rect l="l" t="t" r="r" b="b"/>
              <a:pathLst>
                <a:path w="4168" h="404" extrusionOk="0">
                  <a:moveTo>
                    <a:pt x="1" y="1"/>
                  </a:moveTo>
                  <a:lnTo>
                    <a:pt x="1" y="112"/>
                  </a:lnTo>
                  <a:cubicBezTo>
                    <a:pt x="174" y="285"/>
                    <a:pt x="1042" y="403"/>
                    <a:pt x="2084" y="403"/>
                  </a:cubicBezTo>
                  <a:cubicBezTo>
                    <a:pt x="3126" y="403"/>
                    <a:pt x="3994" y="285"/>
                    <a:pt x="4167" y="112"/>
                  </a:cubicBezTo>
                  <a:lnTo>
                    <a:pt x="4167"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10" name="Google Shape;1533;p17"/>
            <p:cNvSpPr/>
            <p:nvPr/>
          </p:nvSpPr>
          <p:spPr>
            <a:xfrm>
              <a:off x="3138193" y="3404338"/>
              <a:ext cx="629035" cy="100664"/>
            </a:xfrm>
            <a:custGeom>
              <a:avLst/>
              <a:gdLst/>
              <a:ahLst/>
              <a:cxnLst/>
              <a:rect l="l" t="t" r="r" b="b"/>
              <a:pathLst>
                <a:path w="4168" h="667" extrusionOk="0">
                  <a:moveTo>
                    <a:pt x="2084" y="0"/>
                  </a:moveTo>
                  <a:cubicBezTo>
                    <a:pt x="924" y="0"/>
                    <a:pt x="1" y="146"/>
                    <a:pt x="1" y="320"/>
                  </a:cubicBezTo>
                  <a:cubicBezTo>
                    <a:pt x="1" y="521"/>
                    <a:pt x="924" y="667"/>
                    <a:pt x="2084" y="667"/>
                  </a:cubicBezTo>
                  <a:cubicBezTo>
                    <a:pt x="3237" y="667"/>
                    <a:pt x="4167" y="521"/>
                    <a:pt x="4167" y="320"/>
                  </a:cubicBezTo>
                  <a:cubicBezTo>
                    <a:pt x="4167" y="146"/>
                    <a:pt x="3237" y="0"/>
                    <a:pt x="2084" y="0"/>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111" name="Google Shape;1534;p17"/>
            <p:cNvSpPr/>
            <p:nvPr/>
          </p:nvSpPr>
          <p:spPr>
            <a:xfrm>
              <a:off x="3128836" y="3395887"/>
              <a:ext cx="646692" cy="117567"/>
            </a:xfrm>
            <a:custGeom>
              <a:avLst/>
              <a:gdLst/>
              <a:ahLst/>
              <a:cxnLst/>
              <a:rect l="l" t="t" r="r" b="b"/>
              <a:pathLst>
                <a:path w="4285" h="779" extrusionOk="0">
                  <a:moveTo>
                    <a:pt x="2146" y="112"/>
                  </a:moveTo>
                  <a:cubicBezTo>
                    <a:pt x="2722" y="112"/>
                    <a:pt x="3243" y="139"/>
                    <a:pt x="3618" y="202"/>
                  </a:cubicBezTo>
                  <a:cubicBezTo>
                    <a:pt x="3792" y="230"/>
                    <a:pt x="3938" y="258"/>
                    <a:pt x="4056" y="313"/>
                  </a:cubicBezTo>
                  <a:cubicBezTo>
                    <a:pt x="4111" y="313"/>
                    <a:pt x="4139" y="348"/>
                    <a:pt x="4167" y="348"/>
                  </a:cubicBezTo>
                  <a:lnTo>
                    <a:pt x="4167" y="376"/>
                  </a:lnTo>
                  <a:cubicBezTo>
                    <a:pt x="4167" y="376"/>
                    <a:pt x="4167" y="403"/>
                    <a:pt x="4139" y="403"/>
                  </a:cubicBezTo>
                  <a:cubicBezTo>
                    <a:pt x="4083" y="431"/>
                    <a:pt x="3993" y="487"/>
                    <a:pt x="3882" y="521"/>
                  </a:cubicBezTo>
                  <a:cubicBezTo>
                    <a:pt x="3535" y="605"/>
                    <a:pt x="2868" y="660"/>
                    <a:pt x="2146" y="660"/>
                  </a:cubicBezTo>
                  <a:cubicBezTo>
                    <a:pt x="1563" y="660"/>
                    <a:pt x="1042" y="605"/>
                    <a:pt x="667" y="549"/>
                  </a:cubicBezTo>
                  <a:cubicBezTo>
                    <a:pt x="493" y="521"/>
                    <a:pt x="348" y="487"/>
                    <a:pt x="236" y="459"/>
                  </a:cubicBezTo>
                  <a:cubicBezTo>
                    <a:pt x="202" y="431"/>
                    <a:pt x="146" y="403"/>
                    <a:pt x="146" y="403"/>
                  </a:cubicBezTo>
                  <a:lnTo>
                    <a:pt x="118" y="376"/>
                  </a:lnTo>
                  <a:lnTo>
                    <a:pt x="146" y="348"/>
                  </a:lnTo>
                  <a:cubicBezTo>
                    <a:pt x="202" y="313"/>
                    <a:pt x="292" y="285"/>
                    <a:pt x="410" y="258"/>
                  </a:cubicBezTo>
                  <a:cubicBezTo>
                    <a:pt x="785" y="174"/>
                    <a:pt x="1417" y="112"/>
                    <a:pt x="2146" y="112"/>
                  </a:cubicBezTo>
                  <a:close/>
                  <a:moveTo>
                    <a:pt x="2146" y="1"/>
                  </a:moveTo>
                  <a:cubicBezTo>
                    <a:pt x="1563" y="1"/>
                    <a:pt x="1042" y="28"/>
                    <a:pt x="667" y="84"/>
                  </a:cubicBezTo>
                  <a:cubicBezTo>
                    <a:pt x="466" y="112"/>
                    <a:pt x="320" y="139"/>
                    <a:pt x="202" y="202"/>
                  </a:cubicBezTo>
                  <a:cubicBezTo>
                    <a:pt x="146" y="230"/>
                    <a:pt x="91" y="230"/>
                    <a:pt x="63" y="258"/>
                  </a:cubicBezTo>
                  <a:cubicBezTo>
                    <a:pt x="28" y="285"/>
                    <a:pt x="28" y="285"/>
                    <a:pt x="28" y="313"/>
                  </a:cubicBezTo>
                  <a:cubicBezTo>
                    <a:pt x="0" y="348"/>
                    <a:pt x="0" y="348"/>
                    <a:pt x="0" y="376"/>
                  </a:cubicBezTo>
                  <a:cubicBezTo>
                    <a:pt x="0" y="403"/>
                    <a:pt x="0" y="431"/>
                    <a:pt x="28" y="431"/>
                  </a:cubicBezTo>
                  <a:cubicBezTo>
                    <a:pt x="28" y="487"/>
                    <a:pt x="63" y="487"/>
                    <a:pt x="118" y="521"/>
                  </a:cubicBezTo>
                  <a:cubicBezTo>
                    <a:pt x="174" y="577"/>
                    <a:pt x="292" y="605"/>
                    <a:pt x="410" y="632"/>
                  </a:cubicBezTo>
                  <a:cubicBezTo>
                    <a:pt x="813" y="723"/>
                    <a:pt x="1417" y="778"/>
                    <a:pt x="2146" y="778"/>
                  </a:cubicBezTo>
                  <a:cubicBezTo>
                    <a:pt x="2722" y="778"/>
                    <a:pt x="3243" y="723"/>
                    <a:pt x="3618" y="660"/>
                  </a:cubicBezTo>
                  <a:cubicBezTo>
                    <a:pt x="3820" y="632"/>
                    <a:pt x="3965" y="605"/>
                    <a:pt x="4083" y="577"/>
                  </a:cubicBezTo>
                  <a:cubicBezTo>
                    <a:pt x="4139" y="549"/>
                    <a:pt x="4195" y="521"/>
                    <a:pt x="4229" y="487"/>
                  </a:cubicBezTo>
                  <a:cubicBezTo>
                    <a:pt x="4257" y="487"/>
                    <a:pt x="4257" y="459"/>
                    <a:pt x="4285" y="431"/>
                  </a:cubicBezTo>
                  <a:lnTo>
                    <a:pt x="4285" y="376"/>
                  </a:lnTo>
                  <a:lnTo>
                    <a:pt x="4285" y="313"/>
                  </a:lnTo>
                  <a:cubicBezTo>
                    <a:pt x="4257" y="285"/>
                    <a:pt x="4229" y="258"/>
                    <a:pt x="4167" y="230"/>
                  </a:cubicBezTo>
                  <a:cubicBezTo>
                    <a:pt x="4111" y="202"/>
                    <a:pt x="3993" y="174"/>
                    <a:pt x="3882" y="139"/>
                  </a:cubicBezTo>
                  <a:cubicBezTo>
                    <a:pt x="3472" y="56"/>
                    <a:pt x="2868" y="1"/>
                    <a:pt x="2146" y="1"/>
                  </a:cubicBezTo>
                  <a:close/>
                </a:path>
              </a:pathLst>
            </a:custGeom>
            <a:solidFill>
              <a:srgbClr val="FED57D"/>
            </a:solidFill>
            <a:ln>
              <a:noFill/>
            </a:ln>
          </p:spPr>
          <p:txBody>
            <a:bodyPr spcFirstLastPara="1" wrap="square" lIns="68569" tIns="68569" rIns="68569" bIns="68569" anchor="ctr" anchorCtr="0">
              <a:noAutofit/>
            </a:bodyPr>
            <a:lstStyle/>
            <a:p>
              <a:endParaRPr sz="1050"/>
            </a:p>
          </p:txBody>
        </p:sp>
        <p:sp>
          <p:nvSpPr>
            <p:cNvPr id="112" name="Google Shape;1535;p17"/>
            <p:cNvSpPr/>
            <p:nvPr/>
          </p:nvSpPr>
          <p:spPr>
            <a:xfrm>
              <a:off x="3221049" y="3416865"/>
              <a:ext cx="462268" cy="70329"/>
            </a:xfrm>
            <a:custGeom>
              <a:avLst/>
              <a:gdLst/>
              <a:ahLst/>
              <a:cxnLst/>
              <a:rect l="l" t="t" r="r" b="b"/>
              <a:pathLst>
                <a:path w="3063" h="466" extrusionOk="0">
                  <a:moveTo>
                    <a:pt x="1535" y="0"/>
                  </a:moveTo>
                  <a:cubicBezTo>
                    <a:pt x="695" y="0"/>
                    <a:pt x="0" y="119"/>
                    <a:pt x="0" y="237"/>
                  </a:cubicBezTo>
                  <a:cubicBezTo>
                    <a:pt x="0" y="382"/>
                    <a:pt x="695" y="466"/>
                    <a:pt x="1535" y="466"/>
                  </a:cubicBezTo>
                  <a:cubicBezTo>
                    <a:pt x="2368" y="466"/>
                    <a:pt x="3063" y="382"/>
                    <a:pt x="3063" y="237"/>
                  </a:cubicBezTo>
                  <a:cubicBezTo>
                    <a:pt x="3063" y="119"/>
                    <a:pt x="2368" y="0"/>
                    <a:pt x="1535" y="0"/>
                  </a:cubicBezTo>
                  <a:close/>
                </a:path>
              </a:pathLst>
            </a:custGeom>
            <a:solidFill>
              <a:srgbClr val="F6A53C"/>
            </a:solidFill>
            <a:ln>
              <a:noFill/>
            </a:ln>
          </p:spPr>
          <p:txBody>
            <a:bodyPr spcFirstLastPara="1" wrap="square" lIns="68569" tIns="68569" rIns="68569" bIns="68569" anchor="ctr" anchorCtr="0">
              <a:noAutofit/>
            </a:bodyPr>
            <a:lstStyle/>
            <a:p>
              <a:endParaRPr sz="1050"/>
            </a:p>
          </p:txBody>
        </p:sp>
      </p:grpSp>
      <p:pic>
        <p:nvPicPr>
          <p:cNvPr id="113" name="Image 112"/>
          <p:cNvPicPr/>
          <p:nvPr/>
        </p:nvPicPr>
        <p:blipFill>
          <a:blip r:embed="rId4"/>
          <a:stretch>
            <a:fillRect/>
          </a:stretch>
        </p:blipFill>
        <p:spPr>
          <a:xfrm>
            <a:off x="4426527" y="2949648"/>
            <a:ext cx="946289" cy="816287"/>
          </a:xfrm>
          <a:prstGeom prst="rect">
            <a:avLst/>
          </a:prstGeom>
        </p:spPr>
      </p:pic>
      <p:pic>
        <p:nvPicPr>
          <p:cNvPr id="114" name="Picture 9" descr="1292071"/>
          <p:cNvPicPr/>
          <p:nvPr/>
        </p:nvPicPr>
        <p:blipFill>
          <a:blip r:embed="rId5">
            <a:extLst>
              <a:ext uri="{28A0092B-C50C-407E-A947-70E740481C1C}">
                <a14:useLocalDpi xmlns:a14="http://schemas.microsoft.com/office/drawing/2010/main" val="0"/>
              </a:ext>
            </a:extLst>
          </a:blip>
          <a:srcRect/>
          <a:stretch>
            <a:fillRect/>
          </a:stretch>
        </p:blipFill>
        <p:spPr bwMode="auto">
          <a:xfrm>
            <a:off x="4596374" y="4105515"/>
            <a:ext cx="864394" cy="814388"/>
          </a:xfrm>
          <a:prstGeom prst="rect">
            <a:avLst/>
          </a:prstGeom>
          <a:noFill/>
          <a:ln>
            <a:noFill/>
          </a:ln>
        </p:spPr>
      </p:pic>
    </p:spTree>
    <p:extLst>
      <p:ext uri="{BB962C8B-B14F-4D97-AF65-F5344CB8AC3E}">
        <p14:creationId xmlns:p14="http://schemas.microsoft.com/office/powerpoint/2010/main" val="237422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fade">
                                      <p:cBhvr>
                                        <p:cTn id="36" dur="1000"/>
                                        <p:tgtEl>
                                          <p:spTgt spid="113"/>
                                        </p:tgtEl>
                                      </p:cBhvr>
                                    </p:animEffect>
                                    <p:anim calcmode="lin" valueType="num">
                                      <p:cBhvr>
                                        <p:cTn id="37" dur="1000" fill="hold"/>
                                        <p:tgtEl>
                                          <p:spTgt spid="113"/>
                                        </p:tgtEl>
                                        <p:attrNameLst>
                                          <p:attrName>ppt_x</p:attrName>
                                        </p:attrNameLst>
                                      </p:cBhvr>
                                      <p:tavLst>
                                        <p:tav tm="0">
                                          <p:val>
                                            <p:strVal val="#ppt_x"/>
                                          </p:val>
                                        </p:tav>
                                        <p:tav tm="100000">
                                          <p:val>
                                            <p:strVal val="#ppt_x"/>
                                          </p:val>
                                        </p:tav>
                                      </p:tavLst>
                                    </p:anim>
                                    <p:anim calcmode="lin" valueType="num">
                                      <p:cBhvr>
                                        <p:cTn id="38"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14"/>
                                        </p:tgtEl>
                                        <p:attrNameLst>
                                          <p:attrName>style.visibility</p:attrName>
                                        </p:attrNameLst>
                                      </p:cBhvr>
                                      <p:to>
                                        <p:strVal val="visible"/>
                                      </p:to>
                                    </p:set>
                                    <p:animEffect transition="in" filter="fade">
                                      <p:cBhvr>
                                        <p:cTn id="48" dur="1000"/>
                                        <p:tgtEl>
                                          <p:spTgt spid="114"/>
                                        </p:tgtEl>
                                      </p:cBhvr>
                                    </p:animEffect>
                                    <p:anim calcmode="lin" valueType="num">
                                      <p:cBhvr>
                                        <p:cTn id="49" dur="1000" fill="hold"/>
                                        <p:tgtEl>
                                          <p:spTgt spid="114"/>
                                        </p:tgtEl>
                                        <p:attrNameLst>
                                          <p:attrName>ppt_x</p:attrName>
                                        </p:attrNameLst>
                                      </p:cBhvr>
                                      <p:tavLst>
                                        <p:tav tm="0">
                                          <p:val>
                                            <p:strVal val="#ppt_x"/>
                                          </p:val>
                                        </p:tav>
                                        <p:tav tm="100000">
                                          <p:val>
                                            <p:strVal val="#ppt_x"/>
                                          </p:val>
                                        </p:tav>
                                      </p:tavLst>
                                    </p:anim>
                                    <p:anim calcmode="lin" valueType="num">
                                      <p:cBhvr>
                                        <p:cTn id="50"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180149" y="475698"/>
            <a:ext cx="3346798" cy="54318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smtClean="0">
                <a:solidFill>
                  <a:srgbClr val="F8F8F8"/>
                </a:solidFill>
                <a:latin typeface="Source Sans Pro" panose="020B0604020202020204" charset="0"/>
              </a:rPr>
              <a:t>Réalisation</a:t>
            </a:r>
            <a:endParaRPr lang="en-US" sz="3600" dirty="0">
              <a:solidFill>
                <a:srgbClr val="F8F8F8"/>
              </a:solidFill>
              <a:latin typeface="Source Sans Pro" panose="020B0604020202020204" charset="0"/>
            </a:endParaRPr>
          </a:p>
        </p:txBody>
      </p:sp>
      <p:cxnSp>
        <p:nvCxnSpPr>
          <p:cNvPr id="6" name="Straight Connector 2">
            <a:extLst>
              <a:ext uri="{FF2B5EF4-FFF2-40B4-BE49-F238E27FC236}">
                <a16:creationId xmlns:a16="http://schemas.microsoft.com/office/drawing/2014/main" id="{D1BA1737-26B2-47E1-94E6-9E8A0881D0D8}"/>
              </a:ext>
            </a:extLst>
          </p:cNvPr>
          <p:cNvCxnSpPr>
            <a:cxnSpLocks/>
          </p:cNvCxnSpPr>
          <p:nvPr/>
        </p:nvCxnSpPr>
        <p:spPr>
          <a:xfrm>
            <a:off x="678108" y="3862406"/>
            <a:ext cx="7787786" cy="0"/>
          </a:xfrm>
          <a:prstGeom prst="line">
            <a:avLst/>
          </a:prstGeom>
          <a:ln w="22225">
            <a:solidFill>
              <a:srgbClr val="F8F8F8"/>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Oval 8">
            <a:extLst>
              <a:ext uri="{FF2B5EF4-FFF2-40B4-BE49-F238E27FC236}">
                <a16:creationId xmlns:a16="http://schemas.microsoft.com/office/drawing/2014/main" id="{5E5A1297-0287-4590-9FB9-7F3A631EACA2}"/>
              </a:ext>
            </a:extLst>
          </p:cNvPr>
          <p:cNvSpPr/>
          <p:nvPr/>
        </p:nvSpPr>
        <p:spPr>
          <a:xfrm rot="18900000">
            <a:off x="969813"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8" name="TextBox 9">
            <a:extLst>
              <a:ext uri="{FF2B5EF4-FFF2-40B4-BE49-F238E27FC236}">
                <a16:creationId xmlns:a16="http://schemas.microsoft.com/office/drawing/2014/main" id="{91349D49-0952-42B0-BA28-C715128C0EF7}"/>
              </a:ext>
            </a:extLst>
          </p:cNvPr>
          <p:cNvSpPr txBox="1"/>
          <p:nvPr/>
        </p:nvSpPr>
        <p:spPr>
          <a:xfrm>
            <a:off x="720474"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Phase1</a:t>
            </a:r>
            <a:endParaRPr lang="ko-KR" altLang="en-US" sz="1800" b="1" dirty="0">
              <a:solidFill>
                <a:srgbClr val="F8F8F8"/>
              </a:solidFill>
              <a:cs typeface="Arial" pitchFamily="34" charset="0"/>
            </a:endParaRPr>
          </a:p>
        </p:txBody>
      </p:sp>
      <p:sp>
        <p:nvSpPr>
          <p:cNvPr id="9" name="Oval 10">
            <a:extLst>
              <a:ext uri="{FF2B5EF4-FFF2-40B4-BE49-F238E27FC236}">
                <a16:creationId xmlns:a16="http://schemas.microsoft.com/office/drawing/2014/main" id="{78CDC5EC-49E4-45D3-B5AD-722F281E95A9}"/>
              </a:ext>
            </a:extLst>
          </p:cNvPr>
          <p:cNvSpPr/>
          <p:nvPr/>
        </p:nvSpPr>
        <p:spPr>
          <a:xfrm>
            <a:off x="1054937"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0" name="Oval 12">
            <a:extLst>
              <a:ext uri="{FF2B5EF4-FFF2-40B4-BE49-F238E27FC236}">
                <a16:creationId xmlns:a16="http://schemas.microsoft.com/office/drawing/2014/main" id="{C6DEDF2E-9E6C-4F21-A453-CDC23AA147B3}"/>
              </a:ext>
            </a:extLst>
          </p:cNvPr>
          <p:cNvSpPr/>
          <p:nvPr/>
        </p:nvSpPr>
        <p:spPr>
          <a:xfrm rot="18900000">
            <a:off x="2687837"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1" name="TextBox 13">
            <a:extLst>
              <a:ext uri="{FF2B5EF4-FFF2-40B4-BE49-F238E27FC236}">
                <a16:creationId xmlns:a16="http://schemas.microsoft.com/office/drawing/2014/main" id="{E89ECC13-6105-4C8C-A418-6C1469B1D599}"/>
              </a:ext>
            </a:extLst>
          </p:cNvPr>
          <p:cNvSpPr txBox="1"/>
          <p:nvPr/>
        </p:nvSpPr>
        <p:spPr>
          <a:xfrm>
            <a:off x="2438497"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Phase2</a:t>
            </a:r>
            <a:endParaRPr lang="ko-KR" altLang="en-US" sz="1800" b="1" dirty="0">
              <a:solidFill>
                <a:srgbClr val="F8F8F8"/>
              </a:solidFill>
              <a:cs typeface="Arial" pitchFamily="34" charset="0"/>
            </a:endParaRPr>
          </a:p>
        </p:txBody>
      </p:sp>
      <p:sp>
        <p:nvSpPr>
          <p:cNvPr id="12" name="Oval 14">
            <a:extLst>
              <a:ext uri="{FF2B5EF4-FFF2-40B4-BE49-F238E27FC236}">
                <a16:creationId xmlns:a16="http://schemas.microsoft.com/office/drawing/2014/main" id="{BAE6FA25-65B3-420D-A130-9D75ADFFF652}"/>
              </a:ext>
            </a:extLst>
          </p:cNvPr>
          <p:cNvSpPr/>
          <p:nvPr/>
        </p:nvSpPr>
        <p:spPr>
          <a:xfrm>
            <a:off x="2772961"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3" name="Oval 16">
            <a:extLst>
              <a:ext uri="{FF2B5EF4-FFF2-40B4-BE49-F238E27FC236}">
                <a16:creationId xmlns:a16="http://schemas.microsoft.com/office/drawing/2014/main" id="{6A15BF5D-805B-42FC-B94C-AE963FB34467}"/>
              </a:ext>
            </a:extLst>
          </p:cNvPr>
          <p:cNvSpPr/>
          <p:nvPr/>
        </p:nvSpPr>
        <p:spPr>
          <a:xfrm rot="18900000">
            <a:off x="4405860"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4" name="TextBox 17">
            <a:extLst>
              <a:ext uri="{FF2B5EF4-FFF2-40B4-BE49-F238E27FC236}">
                <a16:creationId xmlns:a16="http://schemas.microsoft.com/office/drawing/2014/main" id="{2C031FA0-CD77-479E-8E3B-C9B70E9F8488}"/>
              </a:ext>
            </a:extLst>
          </p:cNvPr>
          <p:cNvSpPr txBox="1"/>
          <p:nvPr/>
        </p:nvSpPr>
        <p:spPr>
          <a:xfrm>
            <a:off x="4156521"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Phase3</a:t>
            </a:r>
            <a:endParaRPr lang="ko-KR" altLang="en-US" sz="1800" b="1" dirty="0">
              <a:solidFill>
                <a:srgbClr val="F8F8F8"/>
              </a:solidFill>
              <a:cs typeface="Arial" pitchFamily="34" charset="0"/>
            </a:endParaRPr>
          </a:p>
        </p:txBody>
      </p:sp>
      <p:sp>
        <p:nvSpPr>
          <p:cNvPr id="15" name="Oval 18">
            <a:extLst>
              <a:ext uri="{FF2B5EF4-FFF2-40B4-BE49-F238E27FC236}">
                <a16:creationId xmlns:a16="http://schemas.microsoft.com/office/drawing/2014/main" id="{A989E99A-56E0-4BAC-8664-3FB87934CF36}"/>
              </a:ext>
            </a:extLst>
          </p:cNvPr>
          <p:cNvSpPr/>
          <p:nvPr/>
        </p:nvSpPr>
        <p:spPr>
          <a:xfrm>
            <a:off x="4490984"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6" name="Oval 20">
            <a:extLst>
              <a:ext uri="{FF2B5EF4-FFF2-40B4-BE49-F238E27FC236}">
                <a16:creationId xmlns:a16="http://schemas.microsoft.com/office/drawing/2014/main" id="{3B610108-9811-4D95-9C85-158323661C89}"/>
              </a:ext>
            </a:extLst>
          </p:cNvPr>
          <p:cNvSpPr/>
          <p:nvPr/>
        </p:nvSpPr>
        <p:spPr>
          <a:xfrm rot="18900000">
            <a:off x="6123884"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7" name="TextBox 21">
            <a:extLst>
              <a:ext uri="{FF2B5EF4-FFF2-40B4-BE49-F238E27FC236}">
                <a16:creationId xmlns:a16="http://schemas.microsoft.com/office/drawing/2014/main" id="{52454C18-7E4D-4AC0-880B-6B1E185460AA}"/>
              </a:ext>
            </a:extLst>
          </p:cNvPr>
          <p:cNvSpPr txBox="1"/>
          <p:nvPr/>
        </p:nvSpPr>
        <p:spPr>
          <a:xfrm>
            <a:off x="5874544"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Phase4</a:t>
            </a:r>
            <a:endParaRPr lang="ko-KR" altLang="en-US" sz="1800" b="1" dirty="0">
              <a:solidFill>
                <a:srgbClr val="F8F8F8"/>
              </a:solidFill>
              <a:cs typeface="Arial" pitchFamily="34" charset="0"/>
            </a:endParaRPr>
          </a:p>
        </p:txBody>
      </p:sp>
      <p:sp>
        <p:nvSpPr>
          <p:cNvPr id="18" name="Oval 22">
            <a:extLst>
              <a:ext uri="{FF2B5EF4-FFF2-40B4-BE49-F238E27FC236}">
                <a16:creationId xmlns:a16="http://schemas.microsoft.com/office/drawing/2014/main" id="{B96E3AAD-AFC5-4927-BCDB-B1DD217E5EE9}"/>
              </a:ext>
            </a:extLst>
          </p:cNvPr>
          <p:cNvSpPr/>
          <p:nvPr/>
        </p:nvSpPr>
        <p:spPr>
          <a:xfrm>
            <a:off x="6209008"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9" name="Oval 24">
            <a:extLst>
              <a:ext uri="{FF2B5EF4-FFF2-40B4-BE49-F238E27FC236}">
                <a16:creationId xmlns:a16="http://schemas.microsoft.com/office/drawing/2014/main" id="{0CE2AFDF-4A91-4984-B6C3-AA4D10912F94}"/>
              </a:ext>
            </a:extLst>
          </p:cNvPr>
          <p:cNvSpPr/>
          <p:nvPr/>
        </p:nvSpPr>
        <p:spPr>
          <a:xfrm rot="18900000">
            <a:off x="7841907"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20" name="TextBox 25">
            <a:extLst>
              <a:ext uri="{FF2B5EF4-FFF2-40B4-BE49-F238E27FC236}">
                <a16:creationId xmlns:a16="http://schemas.microsoft.com/office/drawing/2014/main" id="{67C3C604-B1EB-4DDD-843C-BE972F220F26}"/>
              </a:ext>
            </a:extLst>
          </p:cNvPr>
          <p:cNvSpPr txBox="1"/>
          <p:nvPr/>
        </p:nvSpPr>
        <p:spPr>
          <a:xfrm>
            <a:off x="7592568"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Phase5</a:t>
            </a:r>
            <a:endParaRPr lang="ko-KR" altLang="en-US" sz="1800" b="1" dirty="0">
              <a:solidFill>
                <a:srgbClr val="F8F8F8"/>
              </a:solidFill>
              <a:cs typeface="Arial" pitchFamily="34" charset="0"/>
            </a:endParaRPr>
          </a:p>
        </p:txBody>
      </p:sp>
      <p:sp>
        <p:nvSpPr>
          <p:cNvPr id="21" name="Oval 26">
            <a:extLst>
              <a:ext uri="{FF2B5EF4-FFF2-40B4-BE49-F238E27FC236}">
                <a16:creationId xmlns:a16="http://schemas.microsoft.com/office/drawing/2014/main" id="{2BE97DF5-9676-49E0-B12F-7169B975D84C}"/>
              </a:ext>
            </a:extLst>
          </p:cNvPr>
          <p:cNvSpPr/>
          <p:nvPr/>
        </p:nvSpPr>
        <p:spPr>
          <a:xfrm>
            <a:off x="7927031"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22" name="Rounded Rectangle 51">
            <a:extLst>
              <a:ext uri="{FF2B5EF4-FFF2-40B4-BE49-F238E27FC236}">
                <a16:creationId xmlns:a16="http://schemas.microsoft.com/office/drawing/2014/main" id="{8F5BA0AF-A72E-4256-BE4D-8FBDB152EE59}"/>
              </a:ext>
            </a:extLst>
          </p:cNvPr>
          <p:cNvSpPr/>
          <p:nvPr/>
        </p:nvSpPr>
        <p:spPr>
          <a:xfrm>
            <a:off x="254663" y="3216158"/>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23" name="Group 32">
            <a:extLst>
              <a:ext uri="{FF2B5EF4-FFF2-40B4-BE49-F238E27FC236}">
                <a16:creationId xmlns:a16="http://schemas.microsoft.com/office/drawing/2014/main" id="{EBC624F9-EC82-4A3D-932A-A0D751699EEA}"/>
              </a:ext>
            </a:extLst>
          </p:cNvPr>
          <p:cNvGrpSpPr/>
          <p:nvPr/>
        </p:nvGrpSpPr>
        <p:grpSpPr>
          <a:xfrm>
            <a:off x="299557" y="1553181"/>
            <a:ext cx="1704560" cy="1587994"/>
            <a:chOff x="1686887" y="1240905"/>
            <a:chExt cx="1468305" cy="2117327"/>
          </a:xfrm>
        </p:grpSpPr>
        <p:sp>
          <p:nvSpPr>
            <p:cNvPr id="24" name="TextBox 33">
              <a:extLst>
                <a:ext uri="{FF2B5EF4-FFF2-40B4-BE49-F238E27FC236}">
                  <a16:creationId xmlns:a16="http://schemas.microsoft.com/office/drawing/2014/main" id="{494B8375-83D4-4464-8546-55C67D53BC14}"/>
                </a:ext>
              </a:extLst>
            </p:cNvPr>
            <p:cNvSpPr txBox="1"/>
            <p:nvPr/>
          </p:nvSpPr>
          <p:spPr>
            <a:xfrm>
              <a:off x="1686887" y="1880903"/>
              <a:ext cx="1423470" cy="1477329"/>
            </a:xfrm>
            <a:prstGeom prst="rect">
              <a:avLst/>
            </a:prstGeom>
            <a:noFill/>
          </p:spPr>
          <p:txBody>
            <a:bodyPr wrap="square" rtlCol="0">
              <a:spAutoFit/>
            </a:bodyPr>
            <a:lstStyle/>
            <a:p>
              <a:r>
                <a:rPr lang="fr-FR" sz="1100" dirty="0">
                  <a:solidFill>
                    <a:srgbClr val="F8F8F8"/>
                  </a:solidFill>
                </a:rPr>
                <a:t>T</a:t>
              </a:r>
              <a:r>
                <a:rPr lang="fr-FR" sz="1100" dirty="0" smtClean="0">
                  <a:solidFill>
                    <a:srgbClr val="F8F8F8"/>
                  </a:solidFill>
                </a:rPr>
                <a:t>élécharger l’historique </a:t>
              </a:r>
              <a:r>
                <a:rPr lang="fr-FR" sz="1100" dirty="0">
                  <a:solidFill>
                    <a:srgbClr val="F8F8F8"/>
                  </a:solidFill>
                </a:rPr>
                <a:t>des cotations et dividendes  depuis le site de la Bourse des Valeurs Mobilières de Tunis (BVMT).</a:t>
              </a:r>
            </a:p>
          </p:txBody>
        </p:sp>
        <p:sp>
          <p:nvSpPr>
            <p:cNvPr id="25" name="TextBox 34">
              <a:extLst>
                <a:ext uri="{FF2B5EF4-FFF2-40B4-BE49-F238E27FC236}">
                  <a16:creationId xmlns:a16="http://schemas.microsoft.com/office/drawing/2014/main" id="{F1F69C21-29A0-4CB2-848C-4FE19C8DDB3C}"/>
                </a:ext>
              </a:extLst>
            </p:cNvPr>
            <p:cNvSpPr txBox="1"/>
            <p:nvPr/>
          </p:nvSpPr>
          <p:spPr>
            <a:xfrm>
              <a:off x="1707864" y="1240905"/>
              <a:ext cx="1447328" cy="697627"/>
            </a:xfrm>
            <a:prstGeom prst="rect">
              <a:avLst/>
            </a:prstGeom>
            <a:noFill/>
          </p:spPr>
          <p:txBody>
            <a:bodyPr wrap="square" lIns="81000" rIns="81000" rtlCol="0">
              <a:spAutoFit/>
            </a:bodyPr>
            <a:lstStyle/>
            <a:p>
              <a:r>
                <a:rPr lang="fr-FR" b="1" dirty="0">
                  <a:solidFill>
                    <a:schemeClr val="tx1"/>
                  </a:solidFill>
                </a:rPr>
                <a:t>Collecte des données </a:t>
              </a:r>
              <a:endParaRPr lang="ko-KR" altLang="en-US" b="1" dirty="0">
                <a:solidFill>
                  <a:schemeClr val="tx1"/>
                </a:solidFill>
                <a:cs typeface="Arial" pitchFamily="34" charset="0"/>
              </a:endParaRPr>
            </a:p>
          </p:txBody>
        </p:sp>
      </p:grpSp>
      <p:cxnSp>
        <p:nvCxnSpPr>
          <p:cNvPr id="26" name="Straight Connector 35">
            <a:extLst>
              <a:ext uri="{FF2B5EF4-FFF2-40B4-BE49-F238E27FC236}">
                <a16:creationId xmlns:a16="http://schemas.microsoft.com/office/drawing/2014/main" id="{4945E63C-3072-4DFA-BA98-CBEE79C550C3}"/>
              </a:ext>
            </a:extLst>
          </p:cNvPr>
          <p:cNvCxnSpPr/>
          <p:nvPr/>
        </p:nvCxnSpPr>
        <p:spPr>
          <a:xfrm>
            <a:off x="254665" y="1922381"/>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7" name="Rounded Rectangle 52">
            <a:extLst>
              <a:ext uri="{FF2B5EF4-FFF2-40B4-BE49-F238E27FC236}">
                <a16:creationId xmlns:a16="http://schemas.microsoft.com/office/drawing/2014/main" id="{836CD8EE-67E0-426F-87B1-1CEC08693D16}"/>
              </a:ext>
            </a:extLst>
          </p:cNvPr>
          <p:cNvSpPr/>
          <p:nvPr/>
        </p:nvSpPr>
        <p:spPr>
          <a:xfrm>
            <a:off x="1969445" y="3064407"/>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28" name="Group 36">
            <a:extLst>
              <a:ext uri="{FF2B5EF4-FFF2-40B4-BE49-F238E27FC236}">
                <a16:creationId xmlns:a16="http://schemas.microsoft.com/office/drawing/2014/main" id="{3F29E345-1DCA-4195-AC2B-0A0D78AEA7F9}"/>
              </a:ext>
            </a:extLst>
          </p:cNvPr>
          <p:cNvGrpSpPr/>
          <p:nvPr/>
        </p:nvGrpSpPr>
        <p:grpSpPr>
          <a:xfrm>
            <a:off x="2011708" y="1509959"/>
            <a:ext cx="1523929" cy="1416825"/>
            <a:chOff x="1684620" y="1379056"/>
            <a:chExt cx="1312709" cy="1889100"/>
          </a:xfrm>
        </p:grpSpPr>
        <p:sp>
          <p:nvSpPr>
            <p:cNvPr id="29" name="TextBox 37">
              <a:extLst>
                <a:ext uri="{FF2B5EF4-FFF2-40B4-BE49-F238E27FC236}">
                  <a16:creationId xmlns:a16="http://schemas.microsoft.com/office/drawing/2014/main" id="{B2C55FB7-65A7-49E5-8854-514B42525A3F}"/>
                </a:ext>
              </a:extLst>
            </p:cNvPr>
            <p:cNvSpPr txBox="1"/>
            <p:nvPr/>
          </p:nvSpPr>
          <p:spPr>
            <a:xfrm>
              <a:off x="1696599" y="2016531"/>
              <a:ext cx="1265982" cy="1251625"/>
            </a:xfrm>
            <a:prstGeom prst="rect">
              <a:avLst/>
            </a:prstGeom>
            <a:noFill/>
          </p:spPr>
          <p:txBody>
            <a:bodyPr wrap="square" rtlCol="0">
              <a:spAutoFit/>
            </a:bodyPr>
            <a:lstStyle/>
            <a:p>
              <a:r>
                <a:rPr lang="fr-FR" sz="1100" dirty="0">
                  <a:solidFill>
                    <a:srgbClr val="F8F8F8"/>
                  </a:solidFill>
                </a:rPr>
                <a:t>Il nous faut importer les librairies Python que nous allons utiliser au cours de notre travaille </a:t>
              </a:r>
              <a:endParaRPr lang="en-US" altLang="ko-KR" sz="1100" dirty="0">
                <a:solidFill>
                  <a:srgbClr val="F8F8F8"/>
                </a:solidFill>
                <a:cs typeface="Arial" pitchFamily="34" charset="0"/>
              </a:endParaRPr>
            </a:p>
          </p:txBody>
        </p:sp>
        <p:sp>
          <p:nvSpPr>
            <p:cNvPr id="30" name="TextBox 38">
              <a:extLst>
                <a:ext uri="{FF2B5EF4-FFF2-40B4-BE49-F238E27FC236}">
                  <a16:creationId xmlns:a16="http://schemas.microsoft.com/office/drawing/2014/main" id="{43DB14B2-14C0-4113-87EB-B56BA0672E06}"/>
                </a:ext>
              </a:extLst>
            </p:cNvPr>
            <p:cNvSpPr txBox="1"/>
            <p:nvPr/>
          </p:nvSpPr>
          <p:spPr>
            <a:xfrm>
              <a:off x="1684620" y="1379056"/>
              <a:ext cx="1312709" cy="697626"/>
            </a:xfrm>
            <a:prstGeom prst="rect">
              <a:avLst/>
            </a:prstGeom>
            <a:noFill/>
          </p:spPr>
          <p:txBody>
            <a:bodyPr wrap="square" lIns="81000" rIns="81000" rtlCol="0">
              <a:spAutoFit/>
            </a:bodyPr>
            <a:lstStyle/>
            <a:p>
              <a:r>
                <a:rPr lang="fr-FR" b="1" dirty="0">
                  <a:solidFill>
                    <a:schemeClr val="tx1"/>
                  </a:solidFill>
                </a:rPr>
                <a:t>Importation de la librairie </a:t>
              </a:r>
              <a:endParaRPr lang="ko-KR" altLang="en-US" b="1" dirty="0">
                <a:solidFill>
                  <a:schemeClr val="tx1"/>
                </a:solidFill>
                <a:cs typeface="Arial" pitchFamily="34" charset="0"/>
              </a:endParaRPr>
            </a:p>
          </p:txBody>
        </p:sp>
      </p:grpSp>
      <p:cxnSp>
        <p:nvCxnSpPr>
          <p:cNvPr id="31" name="Straight Connector 39">
            <a:extLst>
              <a:ext uri="{FF2B5EF4-FFF2-40B4-BE49-F238E27FC236}">
                <a16:creationId xmlns:a16="http://schemas.microsoft.com/office/drawing/2014/main" id="{86314678-9DF4-48F2-8A24-A4D7A50D3AE0}"/>
              </a:ext>
            </a:extLst>
          </p:cNvPr>
          <p:cNvCxnSpPr/>
          <p:nvPr/>
        </p:nvCxnSpPr>
        <p:spPr>
          <a:xfrm>
            <a:off x="1969446" y="1771570"/>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2" name="Rounded Rectangle 53">
            <a:extLst>
              <a:ext uri="{FF2B5EF4-FFF2-40B4-BE49-F238E27FC236}">
                <a16:creationId xmlns:a16="http://schemas.microsoft.com/office/drawing/2014/main" id="{40B45065-DEAA-44FA-BF2B-442E31E2AB1B}"/>
              </a:ext>
            </a:extLst>
          </p:cNvPr>
          <p:cNvSpPr/>
          <p:nvPr/>
        </p:nvSpPr>
        <p:spPr>
          <a:xfrm>
            <a:off x="3684226" y="2910298"/>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33" name="Group 40">
            <a:extLst>
              <a:ext uri="{FF2B5EF4-FFF2-40B4-BE49-F238E27FC236}">
                <a16:creationId xmlns:a16="http://schemas.microsoft.com/office/drawing/2014/main" id="{FE891F37-9056-45DE-8417-329E771A3C7E}"/>
              </a:ext>
            </a:extLst>
          </p:cNvPr>
          <p:cNvGrpSpPr/>
          <p:nvPr/>
        </p:nvGrpSpPr>
        <p:grpSpPr>
          <a:xfrm>
            <a:off x="3726180" y="1374290"/>
            <a:ext cx="1469304" cy="1068575"/>
            <a:chOff x="1684355" y="1393944"/>
            <a:chExt cx="1265655" cy="1424767"/>
          </a:xfrm>
        </p:grpSpPr>
        <p:sp>
          <p:nvSpPr>
            <p:cNvPr id="34" name="TextBox 41">
              <a:extLst>
                <a:ext uri="{FF2B5EF4-FFF2-40B4-BE49-F238E27FC236}">
                  <a16:creationId xmlns:a16="http://schemas.microsoft.com/office/drawing/2014/main" id="{D55FA7FF-3EC2-4FFF-BDD0-1F77974A36BF}"/>
                </a:ext>
              </a:extLst>
            </p:cNvPr>
            <p:cNvSpPr txBox="1"/>
            <p:nvPr/>
          </p:nvSpPr>
          <p:spPr>
            <a:xfrm>
              <a:off x="1696964" y="2018492"/>
              <a:ext cx="1253046" cy="800219"/>
            </a:xfrm>
            <a:prstGeom prst="rect">
              <a:avLst/>
            </a:prstGeom>
            <a:noFill/>
          </p:spPr>
          <p:txBody>
            <a:bodyPr wrap="square" rtlCol="0">
              <a:spAutoFit/>
            </a:bodyPr>
            <a:lstStyle/>
            <a:p>
              <a:r>
                <a:rPr lang="fr-FR" sz="1100" dirty="0">
                  <a:solidFill>
                    <a:srgbClr val="F8F8F8"/>
                  </a:solidFill>
                </a:rPr>
                <a:t>L’importation de la base de donnée se fait depuis un fichier </a:t>
              </a:r>
              <a:endParaRPr lang="en-US" altLang="ko-KR" sz="1100" dirty="0">
                <a:solidFill>
                  <a:srgbClr val="F8F8F8"/>
                </a:solidFill>
                <a:cs typeface="Arial" pitchFamily="34" charset="0"/>
              </a:endParaRPr>
            </a:p>
          </p:txBody>
        </p:sp>
        <p:sp>
          <p:nvSpPr>
            <p:cNvPr id="35" name="TextBox 42">
              <a:extLst>
                <a:ext uri="{FF2B5EF4-FFF2-40B4-BE49-F238E27FC236}">
                  <a16:creationId xmlns:a16="http://schemas.microsoft.com/office/drawing/2014/main" id="{3457FA7F-9CAD-4D59-9ACA-C35846779648}"/>
                </a:ext>
              </a:extLst>
            </p:cNvPr>
            <p:cNvSpPr txBox="1"/>
            <p:nvPr/>
          </p:nvSpPr>
          <p:spPr>
            <a:xfrm>
              <a:off x="1684355" y="1393944"/>
              <a:ext cx="1245526" cy="697627"/>
            </a:xfrm>
            <a:prstGeom prst="rect">
              <a:avLst/>
            </a:prstGeom>
            <a:noFill/>
          </p:spPr>
          <p:txBody>
            <a:bodyPr wrap="square" lIns="81000" rIns="81000" rtlCol="0">
              <a:spAutoFit/>
            </a:bodyPr>
            <a:lstStyle/>
            <a:p>
              <a:r>
                <a:rPr lang="fr-FR" b="1" dirty="0">
                  <a:solidFill>
                    <a:schemeClr val="tx1"/>
                  </a:solidFill>
                </a:rPr>
                <a:t>Importation des données </a:t>
              </a:r>
              <a:endParaRPr lang="ko-KR" altLang="en-US" b="1" dirty="0">
                <a:solidFill>
                  <a:schemeClr val="tx1"/>
                </a:solidFill>
                <a:cs typeface="Arial" pitchFamily="34" charset="0"/>
              </a:endParaRPr>
            </a:p>
          </p:txBody>
        </p:sp>
      </p:grpSp>
      <p:cxnSp>
        <p:nvCxnSpPr>
          <p:cNvPr id="36" name="Straight Connector 43">
            <a:extLst>
              <a:ext uri="{FF2B5EF4-FFF2-40B4-BE49-F238E27FC236}">
                <a16:creationId xmlns:a16="http://schemas.microsoft.com/office/drawing/2014/main" id="{38110DDC-E9A4-4561-A4A9-DF8A1B8259D4}"/>
              </a:ext>
            </a:extLst>
          </p:cNvPr>
          <p:cNvCxnSpPr/>
          <p:nvPr/>
        </p:nvCxnSpPr>
        <p:spPr>
          <a:xfrm>
            <a:off x="3684227" y="1618399"/>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7" name="Rounded Rectangle 54">
            <a:extLst>
              <a:ext uri="{FF2B5EF4-FFF2-40B4-BE49-F238E27FC236}">
                <a16:creationId xmlns:a16="http://schemas.microsoft.com/office/drawing/2014/main" id="{F5023ADE-B1B0-4222-868B-BA3B33191A46}"/>
              </a:ext>
            </a:extLst>
          </p:cNvPr>
          <p:cNvSpPr/>
          <p:nvPr/>
        </p:nvSpPr>
        <p:spPr>
          <a:xfrm>
            <a:off x="5399008" y="2753831"/>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38" name="Group 44">
            <a:extLst>
              <a:ext uri="{FF2B5EF4-FFF2-40B4-BE49-F238E27FC236}">
                <a16:creationId xmlns:a16="http://schemas.microsoft.com/office/drawing/2014/main" id="{8C50CAD3-614D-4A7E-BB22-02333AB0A545}"/>
              </a:ext>
            </a:extLst>
          </p:cNvPr>
          <p:cNvGrpSpPr/>
          <p:nvPr/>
        </p:nvGrpSpPr>
        <p:grpSpPr>
          <a:xfrm>
            <a:off x="5474312" y="1296727"/>
            <a:ext cx="1408758" cy="927194"/>
            <a:chOff x="1713195" y="1581684"/>
            <a:chExt cx="1213501" cy="1236259"/>
          </a:xfrm>
        </p:grpSpPr>
        <p:sp>
          <p:nvSpPr>
            <p:cNvPr id="39" name="TextBox 45">
              <a:extLst>
                <a:ext uri="{FF2B5EF4-FFF2-40B4-BE49-F238E27FC236}">
                  <a16:creationId xmlns:a16="http://schemas.microsoft.com/office/drawing/2014/main" id="{E826265D-10D1-4C16-B59F-C069B3E076F7}"/>
                </a:ext>
              </a:extLst>
            </p:cNvPr>
            <p:cNvSpPr txBox="1"/>
            <p:nvPr/>
          </p:nvSpPr>
          <p:spPr>
            <a:xfrm>
              <a:off x="1727309" y="2243427"/>
              <a:ext cx="1199387" cy="574516"/>
            </a:xfrm>
            <a:prstGeom prst="rect">
              <a:avLst/>
            </a:prstGeom>
            <a:noFill/>
          </p:spPr>
          <p:txBody>
            <a:bodyPr wrap="square" rtlCol="0">
              <a:spAutoFit/>
            </a:bodyPr>
            <a:lstStyle/>
            <a:p>
              <a:r>
                <a:rPr lang="fr-FR" sz="1100" dirty="0">
                  <a:solidFill>
                    <a:srgbClr val="F8F8F8"/>
                  </a:solidFill>
                </a:rPr>
                <a:t>Affichage du  </a:t>
              </a:r>
              <a:r>
                <a:rPr lang="fr-FR" sz="1100" dirty="0" err="1">
                  <a:solidFill>
                    <a:srgbClr val="F8F8F8"/>
                  </a:solidFill>
                </a:rPr>
                <a:t>DataFrame</a:t>
              </a:r>
              <a:r>
                <a:rPr lang="fr-FR" sz="1100" dirty="0">
                  <a:solidFill>
                    <a:srgbClr val="F8F8F8"/>
                  </a:solidFill>
                </a:rPr>
                <a:t> obtenu </a:t>
              </a:r>
              <a:endParaRPr lang="en-US" altLang="ko-KR" sz="1100" dirty="0">
                <a:solidFill>
                  <a:srgbClr val="F8F8F8"/>
                </a:solidFill>
                <a:cs typeface="Arial" pitchFamily="34" charset="0"/>
              </a:endParaRPr>
            </a:p>
          </p:txBody>
        </p:sp>
        <p:sp>
          <p:nvSpPr>
            <p:cNvPr id="40" name="TextBox 46">
              <a:extLst>
                <a:ext uri="{FF2B5EF4-FFF2-40B4-BE49-F238E27FC236}">
                  <a16:creationId xmlns:a16="http://schemas.microsoft.com/office/drawing/2014/main" id="{A9997F02-0337-4E08-8839-1E5F78FDFD58}"/>
                </a:ext>
              </a:extLst>
            </p:cNvPr>
            <p:cNvSpPr txBox="1"/>
            <p:nvPr/>
          </p:nvSpPr>
          <p:spPr>
            <a:xfrm>
              <a:off x="1713195" y="1581684"/>
              <a:ext cx="1204226" cy="697627"/>
            </a:xfrm>
            <a:prstGeom prst="rect">
              <a:avLst/>
            </a:prstGeom>
            <a:noFill/>
          </p:spPr>
          <p:txBody>
            <a:bodyPr wrap="square" lIns="81000" rIns="81000" rtlCol="0">
              <a:spAutoFit/>
            </a:bodyPr>
            <a:lstStyle/>
            <a:p>
              <a:r>
                <a:rPr lang="fr-FR" b="1" dirty="0" smtClean="0">
                  <a:solidFill>
                    <a:schemeClr val="tx1"/>
                  </a:solidFill>
                </a:rPr>
                <a:t>Affichage du </a:t>
              </a:r>
              <a:r>
                <a:rPr lang="fr-FR" b="1" dirty="0" err="1" smtClean="0">
                  <a:solidFill>
                    <a:schemeClr val="tx1"/>
                  </a:solidFill>
                </a:rPr>
                <a:t>DataFrames</a:t>
              </a:r>
              <a:r>
                <a:rPr lang="fr-FR" b="1" dirty="0">
                  <a:solidFill>
                    <a:schemeClr val="tx1"/>
                  </a:solidFill>
                </a:rPr>
                <a:t> </a:t>
              </a:r>
              <a:endParaRPr lang="ko-KR" altLang="en-US" b="1" dirty="0">
                <a:solidFill>
                  <a:schemeClr val="tx1"/>
                </a:solidFill>
                <a:cs typeface="Arial" pitchFamily="34" charset="0"/>
              </a:endParaRPr>
            </a:p>
          </p:txBody>
        </p:sp>
      </p:grpSp>
      <p:cxnSp>
        <p:nvCxnSpPr>
          <p:cNvPr id="41" name="Straight Connector 47">
            <a:extLst>
              <a:ext uri="{FF2B5EF4-FFF2-40B4-BE49-F238E27FC236}">
                <a16:creationId xmlns:a16="http://schemas.microsoft.com/office/drawing/2014/main" id="{BDEEA21C-F499-485A-943E-0B75AF6DA277}"/>
              </a:ext>
            </a:extLst>
          </p:cNvPr>
          <p:cNvCxnSpPr/>
          <p:nvPr/>
        </p:nvCxnSpPr>
        <p:spPr>
          <a:xfrm>
            <a:off x="5399009" y="1481874"/>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2" name="Rounded Rectangle 54">
            <a:extLst>
              <a:ext uri="{FF2B5EF4-FFF2-40B4-BE49-F238E27FC236}">
                <a16:creationId xmlns:a16="http://schemas.microsoft.com/office/drawing/2014/main" id="{F5023ADE-B1B0-4222-868B-BA3B33191A46}"/>
              </a:ext>
            </a:extLst>
          </p:cNvPr>
          <p:cNvSpPr/>
          <p:nvPr/>
        </p:nvSpPr>
        <p:spPr>
          <a:xfrm>
            <a:off x="7106702" y="2594165"/>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43" name="Group 44">
            <a:extLst>
              <a:ext uri="{FF2B5EF4-FFF2-40B4-BE49-F238E27FC236}">
                <a16:creationId xmlns:a16="http://schemas.microsoft.com/office/drawing/2014/main" id="{8C50CAD3-614D-4A7E-BB22-02333AB0A545}"/>
              </a:ext>
            </a:extLst>
          </p:cNvPr>
          <p:cNvGrpSpPr/>
          <p:nvPr/>
        </p:nvGrpSpPr>
        <p:grpSpPr>
          <a:xfrm>
            <a:off x="7180277" y="1149098"/>
            <a:ext cx="1795331" cy="1118915"/>
            <a:chOff x="1711593" y="1502358"/>
            <a:chExt cx="1546495" cy="1491886"/>
          </a:xfrm>
        </p:grpSpPr>
        <p:sp>
          <p:nvSpPr>
            <p:cNvPr id="44" name="TextBox 45">
              <a:extLst>
                <a:ext uri="{FF2B5EF4-FFF2-40B4-BE49-F238E27FC236}">
                  <a16:creationId xmlns:a16="http://schemas.microsoft.com/office/drawing/2014/main" id="{E826265D-10D1-4C16-B59F-C069B3E076F7}"/>
                </a:ext>
              </a:extLst>
            </p:cNvPr>
            <p:cNvSpPr txBox="1"/>
            <p:nvPr/>
          </p:nvSpPr>
          <p:spPr>
            <a:xfrm>
              <a:off x="1731481" y="2419728"/>
              <a:ext cx="1397880" cy="574516"/>
            </a:xfrm>
            <a:prstGeom prst="rect">
              <a:avLst/>
            </a:prstGeom>
            <a:noFill/>
          </p:spPr>
          <p:txBody>
            <a:bodyPr wrap="square" rtlCol="0">
              <a:spAutoFit/>
            </a:bodyPr>
            <a:lstStyle/>
            <a:p>
              <a:r>
                <a:rPr lang="fr-FR" sz="1100" dirty="0">
                  <a:solidFill>
                    <a:srgbClr val="F8F8F8"/>
                  </a:solidFill>
                </a:rPr>
                <a:t>Nous avons décidé de travaillé sur la ADWYA</a:t>
              </a:r>
              <a:endParaRPr lang="en-US" altLang="ko-KR" sz="1100" dirty="0">
                <a:solidFill>
                  <a:srgbClr val="F8F8F8"/>
                </a:solidFill>
                <a:cs typeface="Arial" pitchFamily="34" charset="0"/>
              </a:endParaRPr>
            </a:p>
          </p:txBody>
        </p:sp>
        <p:sp>
          <p:nvSpPr>
            <p:cNvPr id="45" name="TextBox 46">
              <a:extLst>
                <a:ext uri="{FF2B5EF4-FFF2-40B4-BE49-F238E27FC236}">
                  <a16:creationId xmlns:a16="http://schemas.microsoft.com/office/drawing/2014/main" id="{A9997F02-0337-4E08-8839-1E5F78FDFD58}"/>
                </a:ext>
              </a:extLst>
            </p:cNvPr>
            <p:cNvSpPr txBox="1"/>
            <p:nvPr/>
          </p:nvSpPr>
          <p:spPr>
            <a:xfrm>
              <a:off x="1711593" y="1502358"/>
              <a:ext cx="1546495" cy="984885"/>
            </a:xfrm>
            <a:prstGeom prst="rect">
              <a:avLst/>
            </a:prstGeom>
            <a:noFill/>
          </p:spPr>
          <p:txBody>
            <a:bodyPr wrap="square" lIns="81000" rIns="81000" rtlCol="0">
              <a:spAutoFit/>
            </a:bodyPr>
            <a:lstStyle/>
            <a:p>
              <a:r>
                <a:rPr lang="fr-FR" b="1" dirty="0">
                  <a:solidFill>
                    <a:schemeClr val="tx1"/>
                  </a:solidFill>
                </a:rPr>
                <a:t>Sélection de notre </a:t>
              </a:r>
              <a:r>
                <a:rPr lang="fr-FR" b="1" dirty="0" smtClean="0">
                  <a:solidFill>
                    <a:schemeClr val="tx1"/>
                  </a:solidFill>
                </a:rPr>
                <a:t>société </a:t>
              </a:r>
              <a:r>
                <a:rPr lang="fr-FR" b="1" dirty="0">
                  <a:solidFill>
                    <a:schemeClr val="tx1"/>
                  </a:solidFill>
                </a:rPr>
                <a:t>cotée et le </a:t>
              </a:r>
              <a:r>
                <a:rPr lang="fr-FR" b="1" dirty="0" smtClean="0">
                  <a:solidFill>
                    <a:schemeClr val="tx1"/>
                  </a:solidFill>
                </a:rPr>
                <a:t>nettoyage </a:t>
              </a:r>
              <a:endParaRPr lang="ko-KR" altLang="en-US" b="1" dirty="0">
                <a:solidFill>
                  <a:schemeClr val="tx1"/>
                </a:solidFill>
                <a:cs typeface="Arial" pitchFamily="34" charset="0"/>
              </a:endParaRPr>
            </a:p>
          </p:txBody>
        </p:sp>
      </p:grpSp>
      <p:cxnSp>
        <p:nvCxnSpPr>
          <p:cNvPr id="46" name="Straight Connector 47">
            <a:extLst>
              <a:ext uri="{FF2B5EF4-FFF2-40B4-BE49-F238E27FC236}">
                <a16:creationId xmlns:a16="http://schemas.microsoft.com/office/drawing/2014/main" id="{BDEEA21C-F499-485A-943E-0B75AF6DA277}"/>
              </a:ext>
            </a:extLst>
          </p:cNvPr>
          <p:cNvCxnSpPr/>
          <p:nvPr/>
        </p:nvCxnSpPr>
        <p:spPr>
          <a:xfrm>
            <a:off x="7106704" y="1322208"/>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7" name="Google Shape;1317;p15"/>
          <p:cNvGrpSpPr/>
          <p:nvPr/>
        </p:nvGrpSpPr>
        <p:grpSpPr>
          <a:xfrm>
            <a:off x="6359920" y="448619"/>
            <a:ext cx="413222" cy="440926"/>
            <a:chOff x="1611825" y="1896250"/>
            <a:chExt cx="54200" cy="54175"/>
          </a:xfrm>
        </p:grpSpPr>
        <p:sp>
          <p:nvSpPr>
            <p:cNvPr id="48"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317;p15"/>
          <p:cNvGrpSpPr/>
          <p:nvPr/>
        </p:nvGrpSpPr>
        <p:grpSpPr>
          <a:xfrm>
            <a:off x="7997463" y="170335"/>
            <a:ext cx="835642" cy="805216"/>
            <a:chOff x="1611825" y="1896250"/>
            <a:chExt cx="54200" cy="54175"/>
          </a:xfrm>
        </p:grpSpPr>
        <p:sp>
          <p:nvSpPr>
            <p:cNvPr id="54"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173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1000" fill="hold"/>
                                        <p:tgtEl>
                                          <p:spTgt spid="1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1000"/>
                                        <p:tgtEl>
                                          <p:spTgt spid="15"/>
                                        </p:tgtEl>
                                      </p:cBhvr>
                                    </p:animEffect>
                                    <p:anim calcmode="lin" valueType="num">
                                      <p:cBhvr>
                                        <p:cTn id="82" dur="1000" fill="hold"/>
                                        <p:tgtEl>
                                          <p:spTgt spid="15"/>
                                        </p:tgtEl>
                                        <p:attrNameLst>
                                          <p:attrName>ppt_x</p:attrName>
                                        </p:attrNameLst>
                                      </p:cBhvr>
                                      <p:tavLst>
                                        <p:tav tm="0">
                                          <p:val>
                                            <p:strVal val="#ppt_x"/>
                                          </p:val>
                                        </p:tav>
                                        <p:tav tm="100000">
                                          <p:val>
                                            <p:strVal val="#ppt_x"/>
                                          </p:val>
                                        </p:tav>
                                      </p:tavLst>
                                    </p:anim>
                                    <p:anim calcmode="lin" valueType="num">
                                      <p:cBhvr>
                                        <p:cTn id="83" dur="1000" fill="hold"/>
                                        <p:tgtEl>
                                          <p:spTgt spid="1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1000"/>
                                        <p:tgtEl>
                                          <p:spTgt spid="32"/>
                                        </p:tgtEl>
                                      </p:cBhvr>
                                    </p:animEffect>
                                    <p:anim calcmode="lin" valueType="num">
                                      <p:cBhvr>
                                        <p:cTn id="87" dur="1000" fill="hold"/>
                                        <p:tgtEl>
                                          <p:spTgt spid="32"/>
                                        </p:tgtEl>
                                        <p:attrNameLst>
                                          <p:attrName>ppt_x</p:attrName>
                                        </p:attrNameLst>
                                      </p:cBhvr>
                                      <p:tavLst>
                                        <p:tav tm="0">
                                          <p:val>
                                            <p:strVal val="#ppt_x"/>
                                          </p:val>
                                        </p:tav>
                                        <p:tav tm="100000">
                                          <p:val>
                                            <p:strVal val="#ppt_x"/>
                                          </p:val>
                                        </p:tav>
                                      </p:tavLst>
                                    </p:anim>
                                    <p:anim calcmode="lin" valueType="num">
                                      <p:cBhvr>
                                        <p:cTn id="88" dur="1000" fill="hold"/>
                                        <p:tgtEl>
                                          <p:spTgt spid="3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000"/>
                                        <p:tgtEl>
                                          <p:spTgt spid="33"/>
                                        </p:tgtEl>
                                      </p:cBhvr>
                                    </p:animEffect>
                                    <p:anim calcmode="lin" valueType="num">
                                      <p:cBhvr>
                                        <p:cTn id="92" dur="1000" fill="hold"/>
                                        <p:tgtEl>
                                          <p:spTgt spid="33"/>
                                        </p:tgtEl>
                                        <p:attrNameLst>
                                          <p:attrName>ppt_x</p:attrName>
                                        </p:attrNameLst>
                                      </p:cBhvr>
                                      <p:tavLst>
                                        <p:tav tm="0">
                                          <p:val>
                                            <p:strVal val="#ppt_x"/>
                                          </p:val>
                                        </p:tav>
                                        <p:tav tm="100000">
                                          <p:val>
                                            <p:strVal val="#ppt_x"/>
                                          </p:val>
                                        </p:tav>
                                      </p:tavLst>
                                    </p:anim>
                                    <p:anim calcmode="lin" valueType="num">
                                      <p:cBhvr>
                                        <p:cTn id="93" dur="1000" fill="hold"/>
                                        <p:tgtEl>
                                          <p:spTgt spid="33"/>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1000"/>
                                        <p:tgtEl>
                                          <p:spTgt spid="36"/>
                                        </p:tgtEl>
                                      </p:cBhvr>
                                    </p:animEffect>
                                    <p:anim calcmode="lin" valueType="num">
                                      <p:cBhvr>
                                        <p:cTn id="97" dur="1000" fill="hold"/>
                                        <p:tgtEl>
                                          <p:spTgt spid="36"/>
                                        </p:tgtEl>
                                        <p:attrNameLst>
                                          <p:attrName>ppt_x</p:attrName>
                                        </p:attrNameLst>
                                      </p:cBhvr>
                                      <p:tavLst>
                                        <p:tav tm="0">
                                          <p:val>
                                            <p:strVal val="#ppt_x"/>
                                          </p:val>
                                        </p:tav>
                                        <p:tav tm="100000">
                                          <p:val>
                                            <p:strVal val="#ppt_x"/>
                                          </p:val>
                                        </p:tav>
                                      </p:tavLst>
                                    </p:anim>
                                    <p:anim calcmode="lin" valueType="num">
                                      <p:cBhvr>
                                        <p:cTn id="9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1000"/>
                                        <p:tgtEl>
                                          <p:spTgt spid="16"/>
                                        </p:tgtEl>
                                      </p:cBhvr>
                                    </p:animEffect>
                                    <p:anim calcmode="lin" valueType="num">
                                      <p:cBhvr>
                                        <p:cTn id="104" dur="1000" fill="hold"/>
                                        <p:tgtEl>
                                          <p:spTgt spid="16"/>
                                        </p:tgtEl>
                                        <p:attrNameLst>
                                          <p:attrName>ppt_x</p:attrName>
                                        </p:attrNameLst>
                                      </p:cBhvr>
                                      <p:tavLst>
                                        <p:tav tm="0">
                                          <p:val>
                                            <p:strVal val="#ppt_x"/>
                                          </p:val>
                                        </p:tav>
                                        <p:tav tm="100000">
                                          <p:val>
                                            <p:strVal val="#ppt_x"/>
                                          </p:val>
                                        </p:tav>
                                      </p:tavLst>
                                    </p:anim>
                                    <p:anim calcmode="lin" valueType="num">
                                      <p:cBhvr>
                                        <p:cTn id="105" dur="1000" fill="hold"/>
                                        <p:tgtEl>
                                          <p:spTgt spid="1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7"/>
                                        </p:tgtEl>
                                        <p:attrNameLst>
                                          <p:attrName>style.visibility</p:attrName>
                                        </p:attrNameLst>
                                      </p:cBhvr>
                                      <p:to>
                                        <p:strVal val="visible"/>
                                      </p:to>
                                    </p:set>
                                    <p:animEffect transition="in" filter="fade">
                                      <p:cBhvr>
                                        <p:cTn id="108" dur="1000"/>
                                        <p:tgtEl>
                                          <p:spTgt spid="17"/>
                                        </p:tgtEl>
                                      </p:cBhvr>
                                    </p:animEffect>
                                    <p:anim calcmode="lin" valueType="num">
                                      <p:cBhvr>
                                        <p:cTn id="109" dur="1000" fill="hold"/>
                                        <p:tgtEl>
                                          <p:spTgt spid="17"/>
                                        </p:tgtEl>
                                        <p:attrNameLst>
                                          <p:attrName>ppt_x</p:attrName>
                                        </p:attrNameLst>
                                      </p:cBhvr>
                                      <p:tavLst>
                                        <p:tav tm="0">
                                          <p:val>
                                            <p:strVal val="#ppt_x"/>
                                          </p:val>
                                        </p:tav>
                                        <p:tav tm="100000">
                                          <p:val>
                                            <p:strVal val="#ppt_x"/>
                                          </p:val>
                                        </p:tav>
                                      </p:tavLst>
                                    </p:anim>
                                    <p:anim calcmode="lin" valueType="num">
                                      <p:cBhvr>
                                        <p:cTn id="110" dur="1000" fill="hold"/>
                                        <p:tgtEl>
                                          <p:spTgt spid="1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fade">
                                      <p:cBhvr>
                                        <p:cTn id="113" dur="1000"/>
                                        <p:tgtEl>
                                          <p:spTgt spid="18"/>
                                        </p:tgtEl>
                                      </p:cBhvr>
                                    </p:animEffect>
                                    <p:anim calcmode="lin" valueType="num">
                                      <p:cBhvr>
                                        <p:cTn id="114" dur="1000" fill="hold"/>
                                        <p:tgtEl>
                                          <p:spTgt spid="18"/>
                                        </p:tgtEl>
                                        <p:attrNameLst>
                                          <p:attrName>ppt_x</p:attrName>
                                        </p:attrNameLst>
                                      </p:cBhvr>
                                      <p:tavLst>
                                        <p:tav tm="0">
                                          <p:val>
                                            <p:strVal val="#ppt_x"/>
                                          </p:val>
                                        </p:tav>
                                        <p:tav tm="100000">
                                          <p:val>
                                            <p:strVal val="#ppt_x"/>
                                          </p:val>
                                        </p:tav>
                                      </p:tavLst>
                                    </p:anim>
                                    <p:anim calcmode="lin" valueType="num">
                                      <p:cBhvr>
                                        <p:cTn id="115" dur="1000" fill="hold"/>
                                        <p:tgtEl>
                                          <p:spTgt spid="1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fade">
                                      <p:cBhvr>
                                        <p:cTn id="118" dur="1000"/>
                                        <p:tgtEl>
                                          <p:spTgt spid="37"/>
                                        </p:tgtEl>
                                      </p:cBhvr>
                                    </p:animEffect>
                                    <p:anim calcmode="lin" valueType="num">
                                      <p:cBhvr>
                                        <p:cTn id="119" dur="1000" fill="hold"/>
                                        <p:tgtEl>
                                          <p:spTgt spid="37"/>
                                        </p:tgtEl>
                                        <p:attrNameLst>
                                          <p:attrName>ppt_x</p:attrName>
                                        </p:attrNameLst>
                                      </p:cBhvr>
                                      <p:tavLst>
                                        <p:tav tm="0">
                                          <p:val>
                                            <p:strVal val="#ppt_x"/>
                                          </p:val>
                                        </p:tav>
                                        <p:tav tm="100000">
                                          <p:val>
                                            <p:strVal val="#ppt_x"/>
                                          </p:val>
                                        </p:tav>
                                      </p:tavLst>
                                    </p:anim>
                                    <p:anim calcmode="lin" valueType="num">
                                      <p:cBhvr>
                                        <p:cTn id="120" dur="1000" fill="hold"/>
                                        <p:tgtEl>
                                          <p:spTgt spid="37"/>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1000"/>
                                        <p:tgtEl>
                                          <p:spTgt spid="38"/>
                                        </p:tgtEl>
                                      </p:cBhvr>
                                    </p:animEffect>
                                    <p:anim calcmode="lin" valueType="num">
                                      <p:cBhvr>
                                        <p:cTn id="124" dur="1000" fill="hold"/>
                                        <p:tgtEl>
                                          <p:spTgt spid="38"/>
                                        </p:tgtEl>
                                        <p:attrNameLst>
                                          <p:attrName>ppt_x</p:attrName>
                                        </p:attrNameLst>
                                      </p:cBhvr>
                                      <p:tavLst>
                                        <p:tav tm="0">
                                          <p:val>
                                            <p:strVal val="#ppt_x"/>
                                          </p:val>
                                        </p:tav>
                                        <p:tav tm="100000">
                                          <p:val>
                                            <p:strVal val="#ppt_x"/>
                                          </p:val>
                                        </p:tav>
                                      </p:tavLst>
                                    </p:anim>
                                    <p:anim calcmode="lin" valueType="num">
                                      <p:cBhvr>
                                        <p:cTn id="125" dur="1000" fill="hold"/>
                                        <p:tgtEl>
                                          <p:spTgt spid="38"/>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1000"/>
                                        <p:tgtEl>
                                          <p:spTgt spid="41"/>
                                        </p:tgtEl>
                                      </p:cBhvr>
                                    </p:animEffect>
                                    <p:anim calcmode="lin" valueType="num">
                                      <p:cBhvr>
                                        <p:cTn id="129" dur="1000" fill="hold"/>
                                        <p:tgtEl>
                                          <p:spTgt spid="41"/>
                                        </p:tgtEl>
                                        <p:attrNameLst>
                                          <p:attrName>ppt_x</p:attrName>
                                        </p:attrNameLst>
                                      </p:cBhvr>
                                      <p:tavLst>
                                        <p:tav tm="0">
                                          <p:val>
                                            <p:strVal val="#ppt_x"/>
                                          </p:val>
                                        </p:tav>
                                        <p:tav tm="100000">
                                          <p:val>
                                            <p:strVal val="#ppt_x"/>
                                          </p:val>
                                        </p:tav>
                                      </p:tavLst>
                                    </p:anim>
                                    <p:anim calcmode="lin" valueType="num">
                                      <p:cBhvr>
                                        <p:cTn id="13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grpId="0"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1000"/>
                                        <p:tgtEl>
                                          <p:spTgt spid="19"/>
                                        </p:tgtEl>
                                      </p:cBhvr>
                                    </p:animEffect>
                                    <p:anim calcmode="lin" valueType="num">
                                      <p:cBhvr>
                                        <p:cTn id="136" dur="1000" fill="hold"/>
                                        <p:tgtEl>
                                          <p:spTgt spid="19"/>
                                        </p:tgtEl>
                                        <p:attrNameLst>
                                          <p:attrName>ppt_x</p:attrName>
                                        </p:attrNameLst>
                                      </p:cBhvr>
                                      <p:tavLst>
                                        <p:tav tm="0">
                                          <p:val>
                                            <p:strVal val="#ppt_x"/>
                                          </p:val>
                                        </p:tav>
                                        <p:tav tm="100000">
                                          <p:val>
                                            <p:strVal val="#ppt_x"/>
                                          </p:val>
                                        </p:tav>
                                      </p:tavLst>
                                    </p:anim>
                                    <p:anim calcmode="lin" valueType="num">
                                      <p:cBhvr>
                                        <p:cTn id="137" dur="1000" fill="hold"/>
                                        <p:tgtEl>
                                          <p:spTgt spid="19"/>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fade">
                                      <p:cBhvr>
                                        <p:cTn id="140" dur="1000"/>
                                        <p:tgtEl>
                                          <p:spTgt spid="20"/>
                                        </p:tgtEl>
                                      </p:cBhvr>
                                    </p:animEffect>
                                    <p:anim calcmode="lin" valueType="num">
                                      <p:cBhvr>
                                        <p:cTn id="141" dur="1000" fill="hold"/>
                                        <p:tgtEl>
                                          <p:spTgt spid="20"/>
                                        </p:tgtEl>
                                        <p:attrNameLst>
                                          <p:attrName>ppt_x</p:attrName>
                                        </p:attrNameLst>
                                      </p:cBhvr>
                                      <p:tavLst>
                                        <p:tav tm="0">
                                          <p:val>
                                            <p:strVal val="#ppt_x"/>
                                          </p:val>
                                        </p:tav>
                                        <p:tav tm="100000">
                                          <p:val>
                                            <p:strVal val="#ppt_x"/>
                                          </p:val>
                                        </p:tav>
                                      </p:tavLst>
                                    </p:anim>
                                    <p:anim calcmode="lin" valueType="num">
                                      <p:cBhvr>
                                        <p:cTn id="142" dur="1000" fill="hold"/>
                                        <p:tgtEl>
                                          <p:spTgt spid="20"/>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Effect transition="in" filter="fade">
                                      <p:cBhvr>
                                        <p:cTn id="145" dur="1000"/>
                                        <p:tgtEl>
                                          <p:spTgt spid="21"/>
                                        </p:tgtEl>
                                      </p:cBhvr>
                                    </p:animEffect>
                                    <p:anim calcmode="lin" valueType="num">
                                      <p:cBhvr>
                                        <p:cTn id="146" dur="1000" fill="hold"/>
                                        <p:tgtEl>
                                          <p:spTgt spid="21"/>
                                        </p:tgtEl>
                                        <p:attrNameLst>
                                          <p:attrName>ppt_x</p:attrName>
                                        </p:attrNameLst>
                                      </p:cBhvr>
                                      <p:tavLst>
                                        <p:tav tm="0">
                                          <p:val>
                                            <p:strVal val="#ppt_x"/>
                                          </p:val>
                                        </p:tav>
                                        <p:tav tm="100000">
                                          <p:val>
                                            <p:strVal val="#ppt_x"/>
                                          </p:val>
                                        </p:tav>
                                      </p:tavLst>
                                    </p:anim>
                                    <p:anim calcmode="lin" valueType="num">
                                      <p:cBhvr>
                                        <p:cTn id="147" dur="1000" fill="hold"/>
                                        <p:tgtEl>
                                          <p:spTgt spid="21"/>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42"/>
                                        </p:tgtEl>
                                        <p:attrNameLst>
                                          <p:attrName>style.visibility</p:attrName>
                                        </p:attrNameLst>
                                      </p:cBhvr>
                                      <p:to>
                                        <p:strVal val="visible"/>
                                      </p:to>
                                    </p:set>
                                    <p:animEffect transition="in" filter="fade">
                                      <p:cBhvr>
                                        <p:cTn id="150" dur="1000"/>
                                        <p:tgtEl>
                                          <p:spTgt spid="42"/>
                                        </p:tgtEl>
                                      </p:cBhvr>
                                    </p:animEffect>
                                    <p:anim calcmode="lin" valueType="num">
                                      <p:cBhvr>
                                        <p:cTn id="151" dur="1000" fill="hold"/>
                                        <p:tgtEl>
                                          <p:spTgt spid="42"/>
                                        </p:tgtEl>
                                        <p:attrNameLst>
                                          <p:attrName>ppt_x</p:attrName>
                                        </p:attrNameLst>
                                      </p:cBhvr>
                                      <p:tavLst>
                                        <p:tav tm="0">
                                          <p:val>
                                            <p:strVal val="#ppt_x"/>
                                          </p:val>
                                        </p:tav>
                                        <p:tav tm="100000">
                                          <p:val>
                                            <p:strVal val="#ppt_x"/>
                                          </p:val>
                                        </p:tav>
                                      </p:tavLst>
                                    </p:anim>
                                    <p:anim calcmode="lin" valueType="num">
                                      <p:cBhvr>
                                        <p:cTn id="152" dur="1000" fill="hold"/>
                                        <p:tgtEl>
                                          <p:spTgt spid="42"/>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fade">
                                      <p:cBhvr>
                                        <p:cTn id="155" dur="1000"/>
                                        <p:tgtEl>
                                          <p:spTgt spid="43"/>
                                        </p:tgtEl>
                                      </p:cBhvr>
                                    </p:animEffect>
                                    <p:anim calcmode="lin" valueType="num">
                                      <p:cBhvr>
                                        <p:cTn id="156" dur="1000" fill="hold"/>
                                        <p:tgtEl>
                                          <p:spTgt spid="43"/>
                                        </p:tgtEl>
                                        <p:attrNameLst>
                                          <p:attrName>ppt_x</p:attrName>
                                        </p:attrNameLst>
                                      </p:cBhvr>
                                      <p:tavLst>
                                        <p:tav tm="0">
                                          <p:val>
                                            <p:strVal val="#ppt_x"/>
                                          </p:val>
                                        </p:tav>
                                        <p:tav tm="100000">
                                          <p:val>
                                            <p:strVal val="#ppt_x"/>
                                          </p:val>
                                        </p:tav>
                                      </p:tavLst>
                                    </p:anim>
                                    <p:anim calcmode="lin" valueType="num">
                                      <p:cBhvr>
                                        <p:cTn id="157" dur="1000" fill="hold"/>
                                        <p:tgtEl>
                                          <p:spTgt spid="43"/>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46"/>
                                        </p:tgtEl>
                                        <p:attrNameLst>
                                          <p:attrName>style.visibility</p:attrName>
                                        </p:attrNameLst>
                                      </p:cBhvr>
                                      <p:to>
                                        <p:strVal val="visible"/>
                                      </p:to>
                                    </p:set>
                                    <p:animEffect transition="in" filter="fade">
                                      <p:cBhvr>
                                        <p:cTn id="160" dur="1000"/>
                                        <p:tgtEl>
                                          <p:spTgt spid="46"/>
                                        </p:tgtEl>
                                      </p:cBhvr>
                                    </p:animEffect>
                                    <p:anim calcmode="lin" valueType="num">
                                      <p:cBhvr>
                                        <p:cTn id="161" dur="1000" fill="hold"/>
                                        <p:tgtEl>
                                          <p:spTgt spid="46"/>
                                        </p:tgtEl>
                                        <p:attrNameLst>
                                          <p:attrName>ppt_x</p:attrName>
                                        </p:attrNameLst>
                                      </p:cBhvr>
                                      <p:tavLst>
                                        <p:tav tm="0">
                                          <p:val>
                                            <p:strVal val="#ppt_x"/>
                                          </p:val>
                                        </p:tav>
                                        <p:tav tm="100000">
                                          <p:val>
                                            <p:strVal val="#ppt_x"/>
                                          </p:val>
                                        </p:tav>
                                      </p:tavLst>
                                    </p:anim>
                                    <p:anim calcmode="lin" valueType="num">
                                      <p:cBhvr>
                                        <p:cTn id="16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animBg="1"/>
      <p:bldP spid="14" grpId="0"/>
      <p:bldP spid="15" grpId="0" animBg="1"/>
      <p:bldP spid="16" grpId="0" animBg="1"/>
      <p:bldP spid="17" grpId="0"/>
      <p:bldP spid="18" grpId="0" animBg="1"/>
      <p:bldP spid="19" grpId="0" animBg="1"/>
      <p:bldP spid="20" grpId="0"/>
      <p:bldP spid="21" grpId="0" animBg="1"/>
      <p:bldP spid="22" grpId="0" animBg="1"/>
      <p:bldP spid="27" grpId="0" animBg="1"/>
      <p:bldP spid="32" grpId="0" animBg="1"/>
      <p:bldP spid="37"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56"/>
        <p:cNvGrpSpPr/>
        <p:nvPr/>
      </p:nvGrpSpPr>
      <p:grpSpPr>
        <a:xfrm>
          <a:off x="0" y="0"/>
          <a:ext cx="0" cy="0"/>
          <a:chOff x="0" y="0"/>
          <a:chExt cx="0" cy="0"/>
        </a:xfrm>
      </p:grpSpPr>
      <p:sp>
        <p:nvSpPr>
          <p:cNvPr id="757" name="Google Shape;757;p58"/>
          <p:cNvSpPr txBox="1">
            <a:spLocks noGrp="1"/>
          </p:cNvSpPr>
          <p:nvPr>
            <p:ph type="title"/>
          </p:nvPr>
        </p:nvSpPr>
        <p:spPr>
          <a:xfrm>
            <a:off x="2225235" y="193495"/>
            <a:ext cx="6561698" cy="572700"/>
          </a:xfrm>
          <a:prstGeom prst="rect">
            <a:avLst/>
          </a:prstGeom>
        </p:spPr>
        <p:txBody>
          <a:bodyPr spcFirstLastPara="1" wrap="square" lIns="91425" tIns="91425" rIns="91425" bIns="91425" anchor="t" anchorCtr="0">
            <a:noAutofit/>
          </a:bodyPr>
          <a:lstStyle/>
          <a:p>
            <a:pPr lvl="0"/>
            <a:r>
              <a:rPr lang="fr-FR" sz="3600" dirty="0" smtClean="0"/>
              <a:t>1- Collecte </a:t>
            </a:r>
            <a:r>
              <a:rPr lang="fr-FR" sz="3600" dirty="0"/>
              <a:t>des données </a:t>
            </a:r>
            <a:endParaRPr sz="3600" dirty="0"/>
          </a:p>
        </p:txBody>
      </p:sp>
      <p:grpSp>
        <p:nvGrpSpPr>
          <p:cNvPr id="13" name="Graphic 14">
            <a:extLst>
              <a:ext uri="{FF2B5EF4-FFF2-40B4-BE49-F238E27FC236}">
                <a16:creationId xmlns:a16="http://schemas.microsoft.com/office/drawing/2014/main" id="{74DD108A-0789-47AD-B65C-D07E14A083C5}"/>
              </a:ext>
            </a:extLst>
          </p:cNvPr>
          <p:cNvGrpSpPr/>
          <p:nvPr/>
        </p:nvGrpSpPr>
        <p:grpSpPr>
          <a:xfrm>
            <a:off x="223429" y="958168"/>
            <a:ext cx="5969553" cy="4185332"/>
            <a:chOff x="2444748" y="555045"/>
            <a:chExt cx="7282048" cy="5727454"/>
          </a:xfrm>
        </p:grpSpPr>
        <p:sp>
          <p:nvSpPr>
            <p:cNvPr id="14" name="Freeform: Shape 6">
              <a:extLst>
                <a:ext uri="{FF2B5EF4-FFF2-40B4-BE49-F238E27FC236}">
                  <a16:creationId xmlns:a16="http://schemas.microsoft.com/office/drawing/2014/main" id="{44B6B684-C950-420F-B181-7AD53132492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solidFill>
              <a:srgbClr val="1C1C1C"/>
            </a:solidFill>
            <a:ln w="9525" cap="flat">
              <a:noFill/>
              <a:prstDash val="solid"/>
              <a:miter/>
            </a:ln>
          </p:spPr>
          <p:txBody>
            <a:bodyPr rtlCol="0" anchor="ctr"/>
            <a:lstStyle/>
            <a:p>
              <a:endParaRPr lang="en-US"/>
            </a:p>
          </p:txBody>
        </p:sp>
        <p:sp>
          <p:nvSpPr>
            <p:cNvPr id="15" name="Freeform: Shape 7">
              <a:extLst>
                <a:ext uri="{FF2B5EF4-FFF2-40B4-BE49-F238E27FC236}">
                  <a16:creationId xmlns:a16="http://schemas.microsoft.com/office/drawing/2014/main" id="{1B95C0FE-5BC7-4AA1-BECB-23278F736E5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6" name="Freeform: Shape 8">
              <a:extLst>
                <a:ext uri="{FF2B5EF4-FFF2-40B4-BE49-F238E27FC236}">
                  <a16:creationId xmlns:a16="http://schemas.microsoft.com/office/drawing/2014/main" id="{79CA6234-7918-41BB-A4B2-E4E4941EDF1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7" name="Freeform: Shape 9">
              <a:extLst>
                <a:ext uri="{FF2B5EF4-FFF2-40B4-BE49-F238E27FC236}">
                  <a16:creationId xmlns:a16="http://schemas.microsoft.com/office/drawing/2014/main" id="{069EF500-0E9D-434D-ACD2-35DB7EFF71B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8" name="Freeform: Shape 10">
              <a:extLst>
                <a:ext uri="{FF2B5EF4-FFF2-40B4-BE49-F238E27FC236}">
                  <a16:creationId xmlns:a16="http://schemas.microsoft.com/office/drawing/2014/main" id="{03A662A3-7C75-4A56-AE15-DCDE58BDAAD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9" name="Freeform: Shape 11">
              <a:extLst>
                <a:ext uri="{FF2B5EF4-FFF2-40B4-BE49-F238E27FC236}">
                  <a16:creationId xmlns:a16="http://schemas.microsoft.com/office/drawing/2014/main" id="{E4B49BA2-CA42-4BC6-9B2B-28FBA979C167}"/>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rgbClr val="1C1C1C"/>
            </a:solidFill>
            <a:ln w="9525" cap="flat">
              <a:noFill/>
              <a:prstDash val="solid"/>
              <a:miter/>
            </a:ln>
          </p:spPr>
          <p:txBody>
            <a:bodyPr rtlCol="0" anchor="ctr"/>
            <a:lstStyle/>
            <a:p>
              <a:endParaRPr lang="en-US"/>
            </a:p>
          </p:txBody>
        </p:sp>
        <p:sp>
          <p:nvSpPr>
            <p:cNvPr id="20" name="Freeform: Shape 12">
              <a:extLst>
                <a:ext uri="{FF2B5EF4-FFF2-40B4-BE49-F238E27FC236}">
                  <a16:creationId xmlns:a16="http://schemas.microsoft.com/office/drawing/2014/main" id="{E740B129-E4EE-4CA7-815F-9F4D9AC683ED}"/>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21" name="Freeform: Shape 13">
              <a:extLst>
                <a:ext uri="{FF2B5EF4-FFF2-40B4-BE49-F238E27FC236}">
                  <a16:creationId xmlns:a16="http://schemas.microsoft.com/office/drawing/2014/main" id="{88C2285A-865E-442B-8BE8-569D14EA16D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765" name="Google Shape;765;p58"/>
          <p:cNvPicPr preferRelativeResize="0"/>
          <p:nvPr/>
        </p:nvPicPr>
        <p:blipFill>
          <a:blip r:embed="rId3">
            <a:extLst>
              <a:ext uri="{28A0092B-C50C-407E-A947-70E740481C1C}">
                <a14:useLocalDpi xmlns:a14="http://schemas.microsoft.com/office/drawing/2010/main" val="0"/>
              </a:ext>
            </a:extLst>
          </a:blip>
          <a:stretch>
            <a:fillRect/>
          </a:stretch>
        </p:blipFill>
        <p:spPr>
          <a:xfrm>
            <a:off x="428353" y="1218257"/>
            <a:ext cx="5516268" cy="2934860"/>
          </a:xfrm>
          <a:prstGeom prst="rect">
            <a:avLst/>
          </a:prstGeom>
          <a:noFill/>
          <a:ln>
            <a:noFill/>
          </a:ln>
        </p:spPr>
      </p:pic>
      <p:grpSp>
        <p:nvGrpSpPr>
          <p:cNvPr id="22" name="Google Shape;1317;p15"/>
          <p:cNvGrpSpPr/>
          <p:nvPr/>
        </p:nvGrpSpPr>
        <p:grpSpPr>
          <a:xfrm>
            <a:off x="6899462" y="1142207"/>
            <a:ext cx="907855" cy="932092"/>
            <a:chOff x="1611825" y="1896250"/>
            <a:chExt cx="54200" cy="54175"/>
          </a:xfrm>
        </p:grpSpPr>
        <p:sp>
          <p:nvSpPr>
            <p:cNvPr id="23"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dirty="0" smtClean="0"/>
              <a:t>2- Importation </a:t>
            </a:r>
            <a:r>
              <a:rPr lang="fr-FR" sz="3600" dirty="0"/>
              <a:t>de la librairie</a:t>
            </a:r>
            <a:r>
              <a:rPr lang="fr-FR" dirty="0"/>
              <a:t> </a:t>
            </a:r>
          </a:p>
        </p:txBody>
      </p:sp>
      <p:pic>
        <p:nvPicPr>
          <p:cNvPr id="4" name="Image 3"/>
          <p:cNvPicPr/>
          <p:nvPr/>
        </p:nvPicPr>
        <p:blipFill>
          <a:blip r:embed="rId3"/>
          <a:stretch>
            <a:fillRect/>
          </a:stretch>
        </p:blipFill>
        <p:spPr>
          <a:xfrm>
            <a:off x="322117" y="1309254"/>
            <a:ext cx="7938655" cy="3325091"/>
          </a:xfrm>
          <a:prstGeom prst="rect">
            <a:avLst/>
          </a:prstGeom>
          <a:effectLst>
            <a:outerShdw blurRad="50800" dist="38100" dir="8100000" algn="tr" rotWithShape="0">
              <a:prstClr val="black">
                <a:alpha val="40000"/>
              </a:prstClr>
            </a:outerShdw>
          </a:effectLst>
        </p:spPr>
      </p:pic>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5459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dirty="0" smtClean="0"/>
              <a:t>3- </a:t>
            </a:r>
            <a:r>
              <a:rPr lang="fr-FR" sz="3600" dirty="0"/>
              <a:t>Importation des données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 16"/>
          <p:cNvPicPr/>
          <p:nvPr/>
        </p:nvPicPr>
        <p:blipFill>
          <a:blip r:embed="rId3"/>
          <a:stretch>
            <a:fillRect/>
          </a:stretch>
        </p:blipFill>
        <p:spPr>
          <a:xfrm>
            <a:off x="282183" y="1454227"/>
            <a:ext cx="8142067" cy="1410159"/>
          </a:xfrm>
          <a:prstGeom prst="rect">
            <a:avLst/>
          </a:prstGeom>
        </p:spPr>
      </p:pic>
    </p:spTree>
    <p:extLst>
      <p:ext uri="{BB962C8B-B14F-4D97-AF65-F5344CB8AC3E}">
        <p14:creationId xmlns:p14="http://schemas.microsoft.com/office/powerpoint/2010/main" val="398959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496649" y="679795"/>
            <a:ext cx="2421083" cy="7660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b="0" dirty="0" smtClean="0">
                <a:latin typeface="Source Sans Pro SemiBold"/>
                <a:ea typeface="Source Sans Pro SemiBold"/>
                <a:cs typeface="Source Sans Pro SemiBold"/>
                <a:sym typeface="Source Sans Pro SemiBold"/>
              </a:rPr>
              <a:t>Plan</a:t>
            </a:r>
            <a:endParaRPr sz="8000" b="0" dirty="0">
              <a:latin typeface="Source Sans Pro SemiBold"/>
              <a:ea typeface="Source Sans Pro SemiBold"/>
              <a:cs typeface="Source Sans Pro SemiBold"/>
              <a:sym typeface="Source Sans Pro SemiBold"/>
            </a:endParaRPr>
          </a:p>
        </p:txBody>
      </p:sp>
      <p:sp>
        <p:nvSpPr>
          <p:cNvPr id="6" name="Google Shape;164;p38"/>
          <p:cNvSpPr txBox="1">
            <a:spLocks/>
          </p:cNvSpPr>
          <p:nvPr/>
        </p:nvSpPr>
        <p:spPr>
          <a:xfrm>
            <a:off x="1595432" y="3670423"/>
            <a:ext cx="2109000" cy="355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smtClean="0">
                <a:solidFill>
                  <a:srgbClr val="F8F8F8"/>
                </a:solidFill>
                <a:latin typeface="Source Sans Pro" panose="020B0604020202020204" charset="0"/>
              </a:rPr>
              <a:t>Présentation de</a:t>
            </a:r>
          </a:p>
          <a:p>
            <a:r>
              <a:rPr lang="fr-FR" sz="2400" dirty="0" smtClean="0">
                <a:solidFill>
                  <a:srgbClr val="F8F8F8"/>
                </a:solidFill>
                <a:latin typeface="Source Sans Pro" panose="020B0604020202020204" charset="0"/>
              </a:rPr>
              <a:t>L’entreprise</a:t>
            </a:r>
            <a:endParaRPr lang="fr-FR" sz="2400" dirty="0">
              <a:solidFill>
                <a:srgbClr val="F8F8F8"/>
              </a:solidFill>
              <a:latin typeface="Source Sans Pro" panose="020B0604020202020204" charset="0"/>
            </a:endParaRPr>
          </a:p>
        </p:txBody>
      </p:sp>
      <p:sp>
        <p:nvSpPr>
          <p:cNvPr id="7" name="Google Shape;165;p38"/>
          <p:cNvSpPr/>
          <p:nvPr/>
        </p:nvSpPr>
        <p:spPr>
          <a:xfrm>
            <a:off x="905132" y="2687753"/>
            <a:ext cx="530100" cy="530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p38"/>
          <p:cNvSpPr/>
          <p:nvPr/>
        </p:nvSpPr>
        <p:spPr>
          <a:xfrm>
            <a:off x="4200345" y="1902038"/>
            <a:ext cx="530100" cy="530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p38"/>
          <p:cNvSpPr/>
          <p:nvPr/>
        </p:nvSpPr>
        <p:spPr>
          <a:xfrm>
            <a:off x="910344" y="1853153"/>
            <a:ext cx="530100" cy="530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8;p38"/>
          <p:cNvSpPr/>
          <p:nvPr/>
        </p:nvSpPr>
        <p:spPr>
          <a:xfrm>
            <a:off x="905132" y="3559953"/>
            <a:ext cx="530100" cy="530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0;p38"/>
          <p:cNvSpPr txBox="1">
            <a:spLocks/>
          </p:cNvSpPr>
          <p:nvPr/>
        </p:nvSpPr>
        <p:spPr>
          <a:xfrm>
            <a:off x="825032" y="2754803"/>
            <a:ext cx="690300" cy="396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smtClean="0">
                <a:solidFill>
                  <a:srgbClr val="F8F8F8"/>
                </a:solidFill>
                <a:latin typeface="Source Sans Pro" panose="020B0604020202020204" charset="0"/>
              </a:rPr>
              <a:t>02</a:t>
            </a:r>
            <a:endParaRPr lang="en" sz="2400" dirty="0">
              <a:solidFill>
                <a:srgbClr val="F8F8F8"/>
              </a:solidFill>
              <a:latin typeface="Source Sans Pro" panose="020B0604020202020204" charset="0"/>
            </a:endParaRPr>
          </a:p>
        </p:txBody>
      </p:sp>
      <p:sp>
        <p:nvSpPr>
          <p:cNvPr id="13" name="Google Shape;173;p38"/>
          <p:cNvSpPr txBox="1">
            <a:spLocks/>
          </p:cNvSpPr>
          <p:nvPr/>
        </p:nvSpPr>
        <p:spPr>
          <a:xfrm>
            <a:off x="4120245" y="1969076"/>
            <a:ext cx="690300" cy="396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smtClean="0">
                <a:solidFill>
                  <a:srgbClr val="F8F8F8"/>
                </a:solidFill>
                <a:latin typeface="Source Sans Pro" panose="020B0604020202020204" charset="0"/>
              </a:rPr>
              <a:t>04</a:t>
            </a:r>
            <a:endParaRPr lang="en" sz="2400" dirty="0">
              <a:solidFill>
                <a:srgbClr val="F8F8F8"/>
              </a:solidFill>
              <a:latin typeface="Source Sans Pro" panose="020B0604020202020204" charset="0"/>
            </a:endParaRPr>
          </a:p>
        </p:txBody>
      </p:sp>
      <p:sp>
        <p:nvSpPr>
          <p:cNvPr id="14" name="Google Shape;175;p38"/>
          <p:cNvSpPr txBox="1">
            <a:spLocks/>
          </p:cNvSpPr>
          <p:nvPr/>
        </p:nvSpPr>
        <p:spPr>
          <a:xfrm>
            <a:off x="1596069" y="1940453"/>
            <a:ext cx="2155500" cy="355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smtClean="0">
                <a:solidFill>
                  <a:srgbClr val="F8F8F8"/>
                </a:solidFill>
                <a:latin typeface="Source Sans Pro" panose="020B0604020202020204" charset="0"/>
              </a:rPr>
              <a:t>Introduction</a:t>
            </a:r>
            <a:endParaRPr lang="fr-FR" sz="2400" dirty="0">
              <a:solidFill>
                <a:srgbClr val="F8F8F8"/>
              </a:solidFill>
              <a:latin typeface="Source Sans Pro" panose="020B0604020202020204" charset="0"/>
            </a:endParaRPr>
          </a:p>
        </p:txBody>
      </p:sp>
      <p:sp>
        <p:nvSpPr>
          <p:cNvPr id="15" name="Google Shape;176;p38"/>
          <p:cNvSpPr txBox="1">
            <a:spLocks/>
          </p:cNvSpPr>
          <p:nvPr/>
        </p:nvSpPr>
        <p:spPr>
          <a:xfrm>
            <a:off x="830244" y="1920203"/>
            <a:ext cx="690300" cy="396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smtClean="0">
                <a:solidFill>
                  <a:srgbClr val="F8F8F8"/>
                </a:solidFill>
                <a:latin typeface="Source Sans Pro" panose="020B0604020202020204" charset="0"/>
              </a:rPr>
              <a:t>01</a:t>
            </a:r>
            <a:endParaRPr lang="en" sz="2400" dirty="0">
              <a:solidFill>
                <a:srgbClr val="F8F8F8"/>
              </a:solidFill>
              <a:latin typeface="Source Sans Pro" panose="020B0604020202020204" charset="0"/>
            </a:endParaRPr>
          </a:p>
        </p:txBody>
      </p:sp>
      <p:sp>
        <p:nvSpPr>
          <p:cNvPr id="16" name="Google Shape;177;p38"/>
          <p:cNvSpPr txBox="1">
            <a:spLocks/>
          </p:cNvSpPr>
          <p:nvPr/>
        </p:nvSpPr>
        <p:spPr>
          <a:xfrm>
            <a:off x="1595432" y="2785188"/>
            <a:ext cx="3215113" cy="396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fr-FR" sz="2400" dirty="0">
                <a:solidFill>
                  <a:srgbClr val="F8F8F8"/>
                </a:solidFill>
                <a:latin typeface="Source Sans Pro" panose="020B0604020202020204" charset="0"/>
              </a:rPr>
              <a:t>Black-</a:t>
            </a:r>
            <a:r>
              <a:rPr lang="fr-FR" sz="2400" dirty="0" err="1">
                <a:solidFill>
                  <a:srgbClr val="F8F8F8"/>
                </a:solidFill>
                <a:latin typeface="Source Sans Pro" panose="020B0604020202020204" charset="0"/>
              </a:rPr>
              <a:t>Scholes</a:t>
            </a:r>
            <a:r>
              <a:rPr lang="fr-FR" sz="2400" dirty="0">
                <a:solidFill>
                  <a:srgbClr val="F8F8F8"/>
                </a:solidFill>
                <a:latin typeface="Source Sans Pro" panose="020B0604020202020204" charset="0"/>
              </a:rPr>
              <a:t> </a:t>
            </a:r>
            <a:endParaRPr lang="fr-FR" sz="2400" dirty="0" smtClean="0">
              <a:solidFill>
                <a:srgbClr val="F8F8F8"/>
              </a:solidFill>
              <a:latin typeface="Source Sans Pro" panose="020B0604020202020204" charset="0"/>
            </a:endParaRPr>
          </a:p>
          <a:p>
            <a:pPr lvl="0"/>
            <a:r>
              <a:rPr lang="fr-FR" sz="2400" dirty="0" smtClean="0">
                <a:solidFill>
                  <a:srgbClr val="F8F8F8"/>
                </a:solidFill>
                <a:latin typeface="Source Sans Pro" panose="020B0604020202020204" charset="0"/>
              </a:rPr>
              <a:t>&amp; </a:t>
            </a:r>
            <a:r>
              <a:rPr lang="fr-FR" sz="2400" dirty="0">
                <a:solidFill>
                  <a:srgbClr val="F8F8F8"/>
                </a:solidFill>
                <a:latin typeface="Source Sans Pro" panose="020B0604020202020204" charset="0"/>
              </a:rPr>
              <a:t>Monte-Carlo</a:t>
            </a:r>
          </a:p>
        </p:txBody>
      </p:sp>
      <p:sp>
        <p:nvSpPr>
          <p:cNvPr id="17" name="Google Shape;179;p38"/>
          <p:cNvSpPr txBox="1">
            <a:spLocks/>
          </p:cNvSpPr>
          <p:nvPr/>
        </p:nvSpPr>
        <p:spPr>
          <a:xfrm>
            <a:off x="825032" y="3626991"/>
            <a:ext cx="690300" cy="396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smtClean="0">
                <a:solidFill>
                  <a:srgbClr val="F8F8F8"/>
                </a:solidFill>
                <a:latin typeface="Source Sans Pro" panose="020B0604020202020204" charset="0"/>
              </a:rPr>
              <a:t>03</a:t>
            </a:r>
            <a:endParaRPr lang="en" sz="2400" dirty="0">
              <a:solidFill>
                <a:srgbClr val="F8F8F8"/>
              </a:solidFill>
              <a:latin typeface="Source Sans Pro" panose="020B0604020202020204" charset="0"/>
            </a:endParaRPr>
          </a:p>
        </p:txBody>
      </p:sp>
      <p:sp>
        <p:nvSpPr>
          <p:cNvPr id="20" name="Google Shape;166;p38"/>
          <p:cNvSpPr/>
          <p:nvPr/>
        </p:nvSpPr>
        <p:spPr>
          <a:xfrm>
            <a:off x="4200345" y="2718150"/>
            <a:ext cx="530100" cy="5301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3;p38"/>
          <p:cNvSpPr txBox="1">
            <a:spLocks/>
          </p:cNvSpPr>
          <p:nvPr/>
        </p:nvSpPr>
        <p:spPr>
          <a:xfrm>
            <a:off x="4120245" y="2785188"/>
            <a:ext cx="690300" cy="3960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smtClean="0">
                <a:solidFill>
                  <a:srgbClr val="F8F8F8"/>
                </a:solidFill>
                <a:latin typeface="Source Sans Pro" panose="020B0604020202020204" charset="0"/>
              </a:rPr>
              <a:t>05</a:t>
            </a:r>
            <a:endParaRPr lang="en" sz="2400" dirty="0">
              <a:solidFill>
                <a:srgbClr val="F8F8F8"/>
              </a:solidFill>
              <a:latin typeface="Source Sans Pro" panose="020B0604020202020204" charset="0"/>
            </a:endParaRPr>
          </a:p>
        </p:txBody>
      </p:sp>
      <p:sp>
        <p:nvSpPr>
          <p:cNvPr id="27" name="Google Shape;171;p38"/>
          <p:cNvSpPr txBox="1">
            <a:spLocks/>
          </p:cNvSpPr>
          <p:nvPr/>
        </p:nvSpPr>
        <p:spPr>
          <a:xfrm>
            <a:off x="4982629" y="1964753"/>
            <a:ext cx="3293092" cy="355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smtClean="0">
                <a:solidFill>
                  <a:srgbClr val="F8F8F8"/>
                </a:solidFill>
                <a:latin typeface="Source Sans Pro" panose="020B0604020202020204" charset="0"/>
              </a:rPr>
              <a:t>Implémentation</a:t>
            </a:r>
            <a:endParaRPr lang="fr-FR" sz="2400" dirty="0">
              <a:solidFill>
                <a:srgbClr val="F8F8F8"/>
              </a:solidFill>
              <a:latin typeface="Source Sans Pro" panose="020B0604020202020204" charset="0"/>
            </a:endParaRPr>
          </a:p>
        </p:txBody>
      </p:sp>
      <p:sp>
        <p:nvSpPr>
          <p:cNvPr id="28" name="Google Shape;171;p38"/>
          <p:cNvSpPr txBox="1">
            <a:spLocks/>
          </p:cNvSpPr>
          <p:nvPr/>
        </p:nvSpPr>
        <p:spPr>
          <a:xfrm>
            <a:off x="4982629" y="2788294"/>
            <a:ext cx="2109000" cy="355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400" dirty="0" smtClean="0">
                <a:solidFill>
                  <a:srgbClr val="F8F8F8"/>
                </a:solidFill>
                <a:latin typeface="Source Sans Pro" panose="020B0604020202020204" charset="0"/>
              </a:rPr>
              <a:t>Conclusion</a:t>
            </a:r>
            <a:endParaRPr lang="fr-FR" sz="2400" dirty="0">
              <a:solidFill>
                <a:srgbClr val="F8F8F8"/>
              </a:solidFill>
              <a:latin typeface="Source Sans Pro" panose="020B0604020202020204" charset="0"/>
            </a:endParaRPr>
          </a:p>
        </p:txBody>
      </p:sp>
      <p:grpSp>
        <p:nvGrpSpPr>
          <p:cNvPr id="24" name="Google Shape;1317;p15"/>
          <p:cNvGrpSpPr/>
          <p:nvPr/>
        </p:nvGrpSpPr>
        <p:grpSpPr>
          <a:xfrm>
            <a:off x="7271955" y="893618"/>
            <a:ext cx="1030381" cy="1018273"/>
            <a:chOff x="1611825" y="1896250"/>
            <a:chExt cx="54200" cy="54175"/>
          </a:xfrm>
        </p:grpSpPr>
        <p:sp>
          <p:nvSpPr>
            <p:cNvPr id="25"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09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1000"/>
                                        <p:tgtEl>
                                          <p:spTgt spid="8"/>
                                        </p:tgtEl>
                                      </p:cBhvr>
                                    </p:animEffect>
                                    <p:anim calcmode="lin" valueType="num">
                                      <p:cBhvr>
                                        <p:cTn id="59" dur="1000" fill="hold"/>
                                        <p:tgtEl>
                                          <p:spTgt spid="8"/>
                                        </p:tgtEl>
                                        <p:attrNameLst>
                                          <p:attrName>ppt_x</p:attrName>
                                        </p:attrNameLst>
                                      </p:cBhvr>
                                      <p:tavLst>
                                        <p:tav tm="0">
                                          <p:val>
                                            <p:strVal val="#ppt_x"/>
                                          </p:val>
                                        </p:tav>
                                        <p:tav tm="100000">
                                          <p:val>
                                            <p:strVal val="#ppt_x"/>
                                          </p:val>
                                        </p:tav>
                                      </p:tavLst>
                                    </p:anim>
                                    <p:anim calcmode="lin" valueType="num">
                                      <p:cBhvr>
                                        <p:cTn id="60" dur="1000" fill="hold"/>
                                        <p:tgtEl>
                                          <p:spTgt spid="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anim calcmode="lin" valueType="num">
                                      <p:cBhvr>
                                        <p:cTn id="76" dur="1000" fill="hold"/>
                                        <p:tgtEl>
                                          <p:spTgt spid="20"/>
                                        </p:tgtEl>
                                        <p:attrNameLst>
                                          <p:attrName>ppt_x</p:attrName>
                                        </p:attrNameLst>
                                      </p:cBhvr>
                                      <p:tavLst>
                                        <p:tav tm="0">
                                          <p:val>
                                            <p:strVal val="#ppt_x"/>
                                          </p:val>
                                        </p:tav>
                                        <p:tav tm="100000">
                                          <p:val>
                                            <p:strVal val="#ppt_x"/>
                                          </p:val>
                                        </p:tav>
                                      </p:tavLst>
                                    </p:anim>
                                    <p:anim calcmode="lin" valueType="num">
                                      <p:cBhvr>
                                        <p:cTn id="77" dur="1000" fill="hold"/>
                                        <p:tgtEl>
                                          <p:spTgt spid="20"/>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0"/>
                                        <p:tgtEl>
                                          <p:spTgt spid="21"/>
                                        </p:tgtEl>
                                      </p:cBhvr>
                                    </p:animEffect>
                                    <p:anim calcmode="lin" valueType="num">
                                      <p:cBhvr>
                                        <p:cTn id="81" dur="1000" fill="hold"/>
                                        <p:tgtEl>
                                          <p:spTgt spid="21"/>
                                        </p:tgtEl>
                                        <p:attrNameLst>
                                          <p:attrName>ppt_x</p:attrName>
                                        </p:attrNameLst>
                                      </p:cBhvr>
                                      <p:tavLst>
                                        <p:tav tm="0">
                                          <p:val>
                                            <p:strVal val="#ppt_x"/>
                                          </p:val>
                                        </p:tav>
                                        <p:tav tm="100000">
                                          <p:val>
                                            <p:strVal val="#ppt_x"/>
                                          </p:val>
                                        </p:tav>
                                      </p:tavLst>
                                    </p:anim>
                                    <p:anim calcmode="lin" valueType="num">
                                      <p:cBhvr>
                                        <p:cTn id="82" dur="1000" fill="hold"/>
                                        <p:tgtEl>
                                          <p:spTgt spid="21"/>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1000"/>
                                        <p:tgtEl>
                                          <p:spTgt spid="28"/>
                                        </p:tgtEl>
                                      </p:cBhvr>
                                    </p:animEffect>
                                    <p:anim calcmode="lin" valueType="num">
                                      <p:cBhvr>
                                        <p:cTn id="86" dur="1000" fill="hold"/>
                                        <p:tgtEl>
                                          <p:spTgt spid="28"/>
                                        </p:tgtEl>
                                        <p:attrNameLst>
                                          <p:attrName>ppt_x</p:attrName>
                                        </p:attrNameLst>
                                      </p:cBhvr>
                                      <p:tavLst>
                                        <p:tav tm="0">
                                          <p:val>
                                            <p:strVal val="#ppt_x"/>
                                          </p:val>
                                        </p:tav>
                                        <p:tav tm="100000">
                                          <p:val>
                                            <p:strVal val="#ppt_x"/>
                                          </p:val>
                                        </p:tav>
                                      </p:tavLst>
                                    </p:anim>
                                    <p:anim calcmode="lin" valueType="num">
                                      <p:cBhvr>
                                        <p:cTn id="8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p:bldP spid="13" grpId="0"/>
      <p:bldP spid="14" grpId="0"/>
      <p:bldP spid="15" grpId="0"/>
      <p:bldP spid="16" grpId="0"/>
      <p:bldP spid="17" grpId="0"/>
      <p:bldP spid="20" grpId="0" animBg="1"/>
      <p:bldP spid="21" grpId="0"/>
      <p:bldP spid="27"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3600" dirty="0" smtClean="0"/>
              <a:t>4- </a:t>
            </a:r>
            <a:r>
              <a:rPr lang="fr-FR" sz="3600" dirty="0"/>
              <a:t>Afficher </a:t>
            </a:r>
            <a:r>
              <a:rPr lang="fr-FR" sz="3600" dirty="0" err="1"/>
              <a:t>DataFrames</a:t>
            </a:r>
            <a:r>
              <a:rPr lang="fr-FR" sz="3600" dirty="0"/>
              <a: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Image 17"/>
          <p:cNvPicPr/>
          <p:nvPr/>
        </p:nvPicPr>
        <p:blipFill>
          <a:blip r:embed="rId3"/>
          <a:stretch>
            <a:fillRect/>
          </a:stretch>
        </p:blipFill>
        <p:spPr>
          <a:xfrm>
            <a:off x="377299" y="1308027"/>
            <a:ext cx="7841284" cy="3523738"/>
          </a:xfrm>
          <a:prstGeom prst="rect">
            <a:avLst/>
          </a:prstGeom>
        </p:spPr>
      </p:pic>
    </p:spTree>
    <p:extLst>
      <p:ext uri="{BB962C8B-B14F-4D97-AF65-F5344CB8AC3E}">
        <p14:creationId xmlns:p14="http://schemas.microsoft.com/office/powerpoint/2010/main" val="40365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87751" y="400558"/>
            <a:ext cx="7046560" cy="572700"/>
          </a:xfrm>
        </p:spPr>
        <p:txBody>
          <a:bodyPr/>
          <a:lstStyle/>
          <a:p>
            <a:pPr algn="l"/>
            <a:r>
              <a:rPr lang="fr-FR" sz="3600" dirty="0" smtClean="0"/>
              <a:t>5- </a:t>
            </a:r>
            <a:r>
              <a:rPr lang="fr-FR" sz="3600" dirty="0"/>
              <a:t>Sélection de notre société </a:t>
            </a:r>
            <a:r>
              <a:rPr lang="fr-FR" sz="3600" dirty="0" smtClean="0"/>
              <a:t/>
            </a:r>
            <a:br>
              <a:rPr lang="fr-FR" sz="3600" dirty="0" smtClean="0"/>
            </a:br>
            <a:r>
              <a:rPr lang="fr-FR" sz="3600" dirty="0" smtClean="0"/>
              <a:t>cotée </a:t>
            </a:r>
            <a:r>
              <a:rPr lang="fr-FR" sz="3600" dirty="0"/>
              <a:t>et le </a:t>
            </a:r>
            <a:r>
              <a:rPr lang="fr-FR" sz="3600" dirty="0" smtClean="0"/>
              <a:t>nettoyage </a:t>
            </a:r>
            <a:r>
              <a:rPr lang="fr-FR" sz="3600" dirty="0"/>
              <a:t>: </a:t>
            </a:r>
            <a:r>
              <a:rPr lang="fr-FR" sz="3600" dirty="0" smtClean="0"/>
              <a:t>ADWYA (1)</a:t>
            </a:r>
            <a:r>
              <a:rPr lang="fr-FR" sz="3600" dirty="0"/>
              <a: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 16"/>
          <p:cNvPicPr/>
          <p:nvPr/>
        </p:nvPicPr>
        <p:blipFill>
          <a:blip r:embed="rId3"/>
          <a:stretch>
            <a:fillRect/>
          </a:stretch>
        </p:blipFill>
        <p:spPr>
          <a:xfrm>
            <a:off x="363557" y="1896209"/>
            <a:ext cx="7981793" cy="2532572"/>
          </a:xfrm>
          <a:prstGeom prst="rect">
            <a:avLst/>
          </a:prstGeom>
        </p:spPr>
      </p:pic>
    </p:spTree>
    <p:extLst>
      <p:ext uri="{BB962C8B-B14F-4D97-AF65-F5344CB8AC3E}">
        <p14:creationId xmlns:p14="http://schemas.microsoft.com/office/powerpoint/2010/main" val="13215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07191" y="355876"/>
            <a:ext cx="6972276" cy="572700"/>
          </a:xfrm>
        </p:spPr>
        <p:txBody>
          <a:bodyPr/>
          <a:lstStyle/>
          <a:p>
            <a:pPr algn="l"/>
            <a:r>
              <a:rPr lang="fr-FR" sz="3600" dirty="0" smtClean="0"/>
              <a:t>5- </a:t>
            </a:r>
            <a:r>
              <a:rPr lang="fr-FR" sz="3600" dirty="0"/>
              <a:t>Sélection de notre société </a:t>
            </a:r>
            <a:r>
              <a:rPr lang="fr-FR" sz="3600" dirty="0" smtClean="0"/>
              <a:t/>
            </a:r>
            <a:br>
              <a:rPr lang="fr-FR" sz="3600" dirty="0" smtClean="0"/>
            </a:br>
            <a:r>
              <a:rPr lang="fr-FR" sz="3600" dirty="0" smtClean="0"/>
              <a:t>cotée </a:t>
            </a:r>
            <a:r>
              <a:rPr lang="fr-FR" sz="3600" dirty="0"/>
              <a:t>et le </a:t>
            </a:r>
            <a:r>
              <a:rPr lang="fr-FR" sz="3600" dirty="0" smtClean="0"/>
              <a:t>nettoyage </a:t>
            </a:r>
            <a:r>
              <a:rPr lang="fr-FR" sz="3600" dirty="0"/>
              <a:t>: </a:t>
            </a:r>
            <a:r>
              <a:rPr lang="fr-FR" sz="3600" dirty="0" smtClean="0"/>
              <a:t>ADWYA (2)</a:t>
            </a:r>
            <a:r>
              <a:rPr lang="fr-FR" sz="3600" dirty="0"/>
              <a: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Image 17"/>
          <p:cNvPicPr/>
          <p:nvPr/>
        </p:nvPicPr>
        <p:blipFill>
          <a:blip r:embed="rId3"/>
          <a:stretch>
            <a:fillRect/>
          </a:stretch>
        </p:blipFill>
        <p:spPr>
          <a:xfrm>
            <a:off x="363558" y="1751682"/>
            <a:ext cx="8020982" cy="3139807"/>
          </a:xfrm>
          <a:prstGeom prst="rect">
            <a:avLst/>
          </a:prstGeom>
        </p:spPr>
      </p:pic>
    </p:spTree>
    <p:extLst>
      <p:ext uri="{BB962C8B-B14F-4D97-AF65-F5344CB8AC3E}">
        <p14:creationId xmlns:p14="http://schemas.microsoft.com/office/powerpoint/2010/main" val="35527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18207" y="411287"/>
            <a:ext cx="7062860" cy="572700"/>
          </a:xfrm>
        </p:spPr>
        <p:txBody>
          <a:bodyPr/>
          <a:lstStyle/>
          <a:p>
            <a:pPr algn="l"/>
            <a:r>
              <a:rPr lang="fr-FR" sz="3600" dirty="0" smtClean="0"/>
              <a:t>5- </a:t>
            </a:r>
            <a:r>
              <a:rPr lang="fr-FR" sz="3600" dirty="0"/>
              <a:t>Sélection de notre société </a:t>
            </a:r>
            <a:r>
              <a:rPr lang="fr-FR" sz="3600" dirty="0" smtClean="0"/>
              <a:t/>
            </a:r>
            <a:br>
              <a:rPr lang="fr-FR" sz="3600" dirty="0" smtClean="0"/>
            </a:br>
            <a:r>
              <a:rPr lang="fr-FR" sz="3600" dirty="0" smtClean="0"/>
              <a:t>cotée </a:t>
            </a:r>
            <a:r>
              <a:rPr lang="fr-FR" sz="3600" dirty="0"/>
              <a:t>et le </a:t>
            </a:r>
            <a:r>
              <a:rPr lang="fr-FR" sz="3600" dirty="0" smtClean="0"/>
              <a:t>nettoyage </a:t>
            </a:r>
            <a:r>
              <a:rPr lang="fr-FR" sz="3600" dirty="0"/>
              <a:t>: </a:t>
            </a:r>
            <a:r>
              <a:rPr lang="fr-FR" sz="3600" dirty="0" smtClean="0"/>
              <a:t>ADWYA (3)</a:t>
            </a:r>
            <a:r>
              <a:rPr lang="fr-FR" sz="3600" dirty="0"/>
              <a: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itre 1"/>
          <p:cNvSpPr txBox="1">
            <a:spLocks/>
          </p:cNvSpPr>
          <p:nvPr/>
        </p:nvSpPr>
        <p:spPr>
          <a:xfrm>
            <a:off x="2092450" y="1577926"/>
            <a:ext cx="371813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800"/>
              <a:buFont typeface="Source Sans Pro SemiBold"/>
              <a:buNone/>
              <a:defRPr sz="1800" b="0" i="0" u="none" strike="noStrike" cap="none">
                <a:solidFill>
                  <a:srgbClr val="F3F3F3"/>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2pPr>
            <a:lvl3pPr marR="0" lvl="2"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3pPr>
            <a:lvl4pPr marR="0" lvl="3"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4pPr>
            <a:lvl5pPr marR="0" lvl="4"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5pPr>
            <a:lvl6pPr marR="0" lvl="5"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6pPr>
            <a:lvl7pPr marR="0" lvl="6"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7pPr>
            <a:lvl8pPr marR="0" lvl="7"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8pPr>
            <a:lvl9pPr marR="0" lvl="8"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9pPr>
          </a:lstStyle>
          <a:p>
            <a:pPr lvl="0"/>
            <a:r>
              <a:rPr lang="fr-FR" sz="2800" dirty="0">
                <a:solidFill>
                  <a:schemeClr val="tx1"/>
                </a:solidFill>
              </a:rPr>
              <a:t>Ajout des </a:t>
            </a:r>
            <a:r>
              <a:rPr lang="fr-FR" sz="2800" dirty="0" smtClean="0">
                <a:solidFill>
                  <a:schemeClr val="tx1"/>
                </a:solidFill>
              </a:rPr>
              <a:t>dividendes :</a:t>
            </a:r>
            <a:endParaRPr lang="fr-FR" sz="2800" dirty="0">
              <a:solidFill>
                <a:schemeClr val="tx1"/>
              </a:solidFill>
            </a:endParaRPr>
          </a:p>
          <a:p>
            <a:endParaRPr lang="fr-FR" sz="2800" dirty="0"/>
          </a:p>
        </p:txBody>
      </p:sp>
      <p:pic>
        <p:nvPicPr>
          <p:cNvPr id="19" name="Image 18"/>
          <p:cNvPicPr/>
          <p:nvPr/>
        </p:nvPicPr>
        <p:blipFill>
          <a:blip r:embed="rId3"/>
          <a:stretch>
            <a:fillRect/>
          </a:stretch>
        </p:blipFill>
        <p:spPr>
          <a:xfrm>
            <a:off x="330507" y="2233351"/>
            <a:ext cx="7927024" cy="2525936"/>
          </a:xfrm>
          <a:prstGeom prst="rect">
            <a:avLst/>
          </a:prstGeom>
        </p:spPr>
      </p:pic>
    </p:spTree>
    <p:extLst>
      <p:ext uri="{BB962C8B-B14F-4D97-AF65-F5344CB8AC3E}">
        <p14:creationId xmlns:p14="http://schemas.microsoft.com/office/powerpoint/2010/main" val="427429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60579" y="390020"/>
            <a:ext cx="6745022" cy="572700"/>
          </a:xfrm>
        </p:spPr>
        <p:txBody>
          <a:bodyPr/>
          <a:lstStyle/>
          <a:p>
            <a:pPr algn="ctr"/>
            <a:r>
              <a:rPr lang="fr-FR" sz="3600" dirty="0" smtClean="0"/>
              <a:t>Test de normalité (1)</a:t>
            </a:r>
            <a:endParaRPr lang="fr-FR" sz="3600" dirty="0"/>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 16"/>
          <p:cNvPicPr/>
          <p:nvPr/>
        </p:nvPicPr>
        <p:blipFill>
          <a:blip r:embed="rId3"/>
          <a:stretch>
            <a:fillRect/>
          </a:stretch>
        </p:blipFill>
        <p:spPr>
          <a:xfrm>
            <a:off x="336819" y="1314394"/>
            <a:ext cx="7815663" cy="3588111"/>
          </a:xfrm>
          <a:prstGeom prst="rect">
            <a:avLst/>
          </a:prstGeom>
        </p:spPr>
      </p:pic>
    </p:spTree>
    <p:extLst>
      <p:ext uri="{BB962C8B-B14F-4D97-AF65-F5344CB8AC3E}">
        <p14:creationId xmlns:p14="http://schemas.microsoft.com/office/powerpoint/2010/main" val="289396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16442" y="486054"/>
            <a:ext cx="6745022" cy="572700"/>
          </a:xfrm>
        </p:spPr>
        <p:txBody>
          <a:bodyPr/>
          <a:lstStyle/>
          <a:p>
            <a:pPr algn="ctr"/>
            <a:r>
              <a:rPr lang="fr-FR" sz="3600" dirty="0" smtClean="0"/>
              <a:t>Test de normalité (2)</a:t>
            </a:r>
            <a:endParaRPr lang="fr-FR" sz="3600" dirty="0"/>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Image 17"/>
          <p:cNvPicPr/>
          <p:nvPr/>
        </p:nvPicPr>
        <p:blipFill>
          <a:blip r:embed="rId3"/>
          <a:stretch>
            <a:fillRect/>
          </a:stretch>
        </p:blipFill>
        <p:spPr>
          <a:xfrm>
            <a:off x="314916" y="1806918"/>
            <a:ext cx="8124004" cy="912545"/>
          </a:xfrm>
          <a:prstGeom prst="rect">
            <a:avLst/>
          </a:prstGeom>
        </p:spPr>
      </p:pic>
      <p:pic>
        <p:nvPicPr>
          <p:cNvPr id="19" name="Image 18"/>
          <p:cNvPicPr/>
          <p:nvPr/>
        </p:nvPicPr>
        <p:blipFill>
          <a:blip r:embed="rId4"/>
          <a:stretch>
            <a:fillRect/>
          </a:stretch>
        </p:blipFill>
        <p:spPr>
          <a:xfrm>
            <a:off x="316203" y="3420826"/>
            <a:ext cx="8124004" cy="938177"/>
          </a:xfrm>
          <a:prstGeom prst="rect">
            <a:avLst/>
          </a:prstGeom>
        </p:spPr>
      </p:pic>
      <p:sp>
        <p:nvSpPr>
          <p:cNvPr id="20" name="Titre 1"/>
          <p:cNvSpPr txBox="1">
            <a:spLocks/>
          </p:cNvSpPr>
          <p:nvPr/>
        </p:nvSpPr>
        <p:spPr>
          <a:xfrm>
            <a:off x="233384" y="1303838"/>
            <a:ext cx="371813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800"/>
              <a:buFont typeface="Source Sans Pro SemiBold"/>
              <a:buNone/>
              <a:defRPr sz="1800" b="0" i="0" u="none" strike="noStrike" cap="none">
                <a:solidFill>
                  <a:srgbClr val="F3F3F3"/>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2pPr>
            <a:lvl3pPr marR="0" lvl="2"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3pPr>
            <a:lvl4pPr marR="0" lvl="3"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4pPr>
            <a:lvl5pPr marR="0" lvl="4"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5pPr>
            <a:lvl6pPr marR="0" lvl="5"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6pPr>
            <a:lvl7pPr marR="0" lvl="6"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7pPr>
            <a:lvl8pPr marR="0" lvl="7"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8pPr>
            <a:lvl9pPr marR="0" lvl="8"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9pPr>
          </a:lstStyle>
          <a:p>
            <a:pPr algn="l"/>
            <a:r>
              <a:rPr lang="fr-FR" sz="2000" dirty="0" smtClean="0">
                <a:solidFill>
                  <a:schemeClr val="tx1"/>
                </a:solidFill>
              </a:rPr>
              <a:t>1- Test </a:t>
            </a:r>
            <a:r>
              <a:rPr lang="fr-FR" sz="2000" dirty="0">
                <a:solidFill>
                  <a:schemeClr val="tx1"/>
                </a:solidFill>
              </a:rPr>
              <a:t>de </a:t>
            </a:r>
            <a:r>
              <a:rPr lang="fr-FR" sz="2000" dirty="0" smtClean="0">
                <a:solidFill>
                  <a:schemeClr val="tx1"/>
                </a:solidFill>
              </a:rPr>
              <a:t>Shapiro : </a:t>
            </a:r>
            <a:endParaRPr lang="fr-FR" sz="2000" dirty="0">
              <a:solidFill>
                <a:schemeClr val="tx1"/>
              </a:solidFill>
            </a:endParaRPr>
          </a:p>
          <a:p>
            <a:endParaRPr lang="fr-FR" sz="2000" dirty="0">
              <a:solidFill>
                <a:schemeClr val="tx1"/>
              </a:solidFill>
            </a:endParaRPr>
          </a:p>
        </p:txBody>
      </p:sp>
      <p:sp>
        <p:nvSpPr>
          <p:cNvPr id="21" name="Titre 1"/>
          <p:cNvSpPr txBox="1">
            <a:spLocks/>
          </p:cNvSpPr>
          <p:nvPr/>
        </p:nvSpPr>
        <p:spPr>
          <a:xfrm>
            <a:off x="233384" y="2848126"/>
            <a:ext cx="371813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800"/>
              <a:buFont typeface="Source Sans Pro SemiBold"/>
              <a:buNone/>
              <a:defRPr sz="1800" b="0" i="0" u="none" strike="noStrike" cap="none">
                <a:solidFill>
                  <a:srgbClr val="F3F3F3"/>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2pPr>
            <a:lvl3pPr marR="0" lvl="2"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3pPr>
            <a:lvl4pPr marR="0" lvl="3"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4pPr>
            <a:lvl5pPr marR="0" lvl="4"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5pPr>
            <a:lvl6pPr marR="0" lvl="5"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6pPr>
            <a:lvl7pPr marR="0" lvl="6"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7pPr>
            <a:lvl8pPr marR="0" lvl="7"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8pPr>
            <a:lvl9pPr marR="0" lvl="8"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9pPr>
          </a:lstStyle>
          <a:p>
            <a:pPr algn="l"/>
            <a:r>
              <a:rPr lang="fr-FR" sz="2000" dirty="0" smtClean="0">
                <a:solidFill>
                  <a:schemeClr val="tx1"/>
                </a:solidFill>
              </a:rPr>
              <a:t>2- Test </a:t>
            </a:r>
            <a:r>
              <a:rPr lang="fr-FR" sz="2000" dirty="0">
                <a:solidFill>
                  <a:schemeClr val="tx1"/>
                </a:solidFill>
              </a:rPr>
              <a:t>de </a:t>
            </a:r>
            <a:r>
              <a:rPr lang="fr-FR" sz="2000" dirty="0" err="1">
                <a:solidFill>
                  <a:schemeClr val="tx1"/>
                </a:solidFill>
              </a:rPr>
              <a:t>Jarque</a:t>
            </a:r>
            <a:r>
              <a:rPr lang="fr-FR" sz="2000" dirty="0">
                <a:solidFill>
                  <a:schemeClr val="tx1"/>
                </a:solidFill>
              </a:rPr>
              <a:t> </a:t>
            </a:r>
            <a:r>
              <a:rPr lang="fr-FR" sz="2000" dirty="0" err="1">
                <a:solidFill>
                  <a:schemeClr val="tx1"/>
                </a:solidFill>
              </a:rPr>
              <a:t>Bera</a:t>
            </a:r>
            <a:r>
              <a:rPr lang="fr-FR" sz="2000" dirty="0">
                <a:solidFill>
                  <a:schemeClr val="tx1"/>
                </a:solidFill>
              </a:rPr>
              <a:t> </a:t>
            </a:r>
            <a:r>
              <a:rPr lang="fr-FR" sz="2000" dirty="0" smtClean="0">
                <a:solidFill>
                  <a:schemeClr val="tx1"/>
                </a:solidFill>
              </a:rPr>
              <a:t>:</a:t>
            </a:r>
            <a:endParaRPr lang="fr-FR" sz="2000" dirty="0">
              <a:solidFill>
                <a:schemeClr val="tx1"/>
              </a:solidFill>
            </a:endParaRPr>
          </a:p>
          <a:p>
            <a:endParaRPr lang="fr-FR" sz="2000" dirty="0"/>
          </a:p>
        </p:txBody>
      </p:sp>
    </p:spTree>
    <p:extLst>
      <p:ext uri="{BB962C8B-B14F-4D97-AF65-F5344CB8AC3E}">
        <p14:creationId xmlns:p14="http://schemas.microsoft.com/office/powerpoint/2010/main" val="273045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180149" y="475698"/>
            <a:ext cx="4430942" cy="54318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r>
              <a:rPr lang="fr-FR" sz="3600" dirty="0">
                <a:solidFill>
                  <a:srgbClr val="F8F8F8"/>
                </a:solidFill>
              </a:rPr>
              <a:t>Calcul des variables</a:t>
            </a:r>
          </a:p>
        </p:txBody>
      </p:sp>
      <p:cxnSp>
        <p:nvCxnSpPr>
          <p:cNvPr id="6" name="Straight Connector 2">
            <a:extLst>
              <a:ext uri="{FF2B5EF4-FFF2-40B4-BE49-F238E27FC236}">
                <a16:creationId xmlns:a16="http://schemas.microsoft.com/office/drawing/2014/main" id="{D1BA1737-26B2-47E1-94E6-9E8A0881D0D8}"/>
              </a:ext>
            </a:extLst>
          </p:cNvPr>
          <p:cNvCxnSpPr>
            <a:cxnSpLocks/>
          </p:cNvCxnSpPr>
          <p:nvPr/>
        </p:nvCxnSpPr>
        <p:spPr>
          <a:xfrm>
            <a:off x="678108" y="3862406"/>
            <a:ext cx="7787786" cy="0"/>
          </a:xfrm>
          <a:prstGeom prst="line">
            <a:avLst/>
          </a:prstGeom>
          <a:ln w="22225">
            <a:solidFill>
              <a:srgbClr val="F8F8F8"/>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Oval 8">
            <a:extLst>
              <a:ext uri="{FF2B5EF4-FFF2-40B4-BE49-F238E27FC236}">
                <a16:creationId xmlns:a16="http://schemas.microsoft.com/office/drawing/2014/main" id="{5E5A1297-0287-4590-9FB9-7F3A631EACA2}"/>
              </a:ext>
            </a:extLst>
          </p:cNvPr>
          <p:cNvSpPr/>
          <p:nvPr/>
        </p:nvSpPr>
        <p:spPr>
          <a:xfrm rot="18900000">
            <a:off x="969813"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8" name="TextBox 9">
            <a:extLst>
              <a:ext uri="{FF2B5EF4-FFF2-40B4-BE49-F238E27FC236}">
                <a16:creationId xmlns:a16="http://schemas.microsoft.com/office/drawing/2014/main" id="{91349D49-0952-42B0-BA28-C715128C0EF7}"/>
              </a:ext>
            </a:extLst>
          </p:cNvPr>
          <p:cNvSpPr txBox="1"/>
          <p:nvPr/>
        </p:nvSpPr>
        <p:spPr>
          <a:xfrm>
            <a:off x="720474"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Etape1</a:t>
            </a:r>
            <a:endParaRPr lang="ko-KR" altLang="en-US" sz="1800" b="1" dirty="0">
              <a:solidFill>
                <a:srgbClr val="F8F8F8"/>
              </a:solidFill>
              <a:cs typeface="Arial" pitchFamily="34" charset="0"/>
            </a:endParaRPr>
          </a:p>
        </p:txBody>
      </p:sp>
      <p:sp>
        <p:nvSpPr>
          <p:cNvPr id="9" name="Oval 10">
            <a:extLst>
              <a:ext uri="{FF2B5EF4-FFF2-40B4-BE49-F238E27FC236}">
                <a16:creationId xmlns:a16="http://schemas.microsoft.com/office/drawing/2014/main" id="{78CDC5EC-49E4-45D3-B5AD-722F281E95A9}"/>
              </a:ext>
            </a:extLst>
          </p:cNvPr>
          <p:cNvSpPr/>
          <p:nvPr/>
        </p:nvSpPr>
        <p:spPr>
          <a:xfrm>
            <a:off x="1054937"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0" name="Oval 12">
            <a:extLst>
              <a:ext uri="{FF2B5EF4-FFF2-40B4-BE49-F238E27FC236}">
                <a16:creationId xmlns:a16="http://schemas.microsoft.com/office/drawing/2014/main" id="{C6DEDF2E-9E6C-4F21-A453-CDC23AA147B3}"/>
              </a:ext>
            </a:extLst>
          </p:cNvPr>
          <p:cNvSpPr/>
          <p:nvPr/>
        </p:nvSpPr>
        <p:spPr>
          <a:xfrm rot="18900000">
            <a:off x="2687837"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1" name="TextBox 13">
            <a:extLst>
              <a:ext uri="{FF2B5EF4-FFF2-40B4-BE49-F238E27FC236}">
                <a16:creationId xmlns:a16="http://schemas.microsoft.com/office/drawing/2014/main" id="{E89ECC13-6105-4C8C-A418-6C1469B1D599}"/>
              </a:ext>
            </a:extLst>
          </p:cNvPr>
          <p:cNvSpPr txBox="1"/>
          <p:nvPr/>
        </p:nvSpPr>
        <p:spPr>
          <a:xfrm>
            <a:off x="2438497"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Etape2</a:t>
            </a:r>
            <a:endParaRPr lang="ko-KR" altLang="en-US" sz="1800" b="1" dirty="0">
              <a:solidFill>
                <a:srgbClr val="F8F8F8"/>
              </a:solidFill>
              <a:cs typeface="Arial" pitchFamily="34" charset="0"/>
            </a:endParaRPr>
          </a:p>
        </p:txBody>
      </p:sp>
      <p:sp>
        <p:nvSpPr>
          <p:cNvPr id="12" name="Oval 14">
            <a:extLst>
              <a:ext uri="{FF2B5EF4-FFF2-40B4-BE49-F238E27FC236}">
                <a16:creationId xmlns:a16="http://schemas.microsoft.com/office/drawing/2014/main" id="{BAE6FA25-65B3-420D-A130-9D75ADFFF652}"/>
              </a:ext>
            </a:extLst>
          </p:cNvPr>
          <p:cNvSpPr/>
          <p:nvPr/>
        </p:nvSpPr>
        <p:spPr>
          <a:xfrm>
            <a:off x="2772961"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3" name="Oval 16">
            <a:extLst>
              <a:ext uri="{FF2B5EF4-FFF2-40B4-BE49-F238E27FC236}">
                <a16:creationId xmlns:a16="http://schemas.microsoft.com/office/drawing/2014/main" id="{6A15BF5D-805B-42FC-B94C-AE963FB34467}"/>
              </a:ext>
            </a:extLst>
          </p:cNvPr>
          <p:cNvSpPr/>
          <p:nvPr/>
        </p:nvSpPr>
        <p:spPr>
          <a:xfrm rot="18900000">
            <a:off x="4405860"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4" name="TextBox 17">
            <a:extLst>
              <a:ext uri="{FF2B5EF4-FFF2-40B4-BE49-F238E27FC236}">
                <a16:creationId xmlns:a16="http://schemas.microsoft.com/office/drawing/2014/main" id="{2C031FA0-CD77-479E-8E3B-C9B70E9F8488}"/>
              </a:ext>
            </a:extLst>
          </p:cNvPr>
          <p:cNvSpPr txBox="1"/>
          <p:nvPr/>
        </p:nvSpPr>
        <p:spPr>
          <a:xfrm>
            <a:off x="4156521"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Etape3</a:t>
            </a:r>
            <a:endParaRPr lang="ko-KR" altLang="en-US" sz="1800" b="1" dirty="0">
              <a:solidFill>
                <a:srgbClr val="F8F8F8"/>
              </a:solidFill>
              <a:cs typeface="Arial" pitchFamily="34" charset="0"/>
            </a:endParaRPr>
          </a:p>
        </p:txBody>
      </p:sp>
      <p:sp>
        <p:nvSpPr>
          <p:cNvPr id="15" name="Oval 18">
            <a:extLst>
              <a:ext uri="{FF2B5EF4-FFF2-40B4-BE49-F238E27FC236}">
                <a16:creationId xmlns:a16="http://schemas.microsoft.com/office/drawing/2014/main" id="{A989E99A-56E0-4BAC-8664-3FB87934CF36}"/>
              </a:ext>
            </a:extLst>
          </p:cNvPr>
          <p:cNvSpPr/>
          <p:nvPr/>
        </p:nvSpPr>
        <p:spPr>
          <a:xfrm>
            <a:off x="4490984"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6" name="Oval 20">
            <a:extLst>
              <a:ext uri="{FF2B5EF4-FFF2-40B4-BE49-F238E27FC236}">
                <a16:creationId xmlns:a16="http://schemas.microsoft.com/office/drawing/2014/main" id="{3B610108-9811-4D95-9C85-158323661C89}"/>
              </a:ext>
            </a:extLst>
          </p:cNvPr>
          <p:cNvSpPr/>
          <p:nvPr/>
        </p:nvSpPr>
        <p:spPr>
          <a:xfrm rot="18900000">
            <a:off x="6123884"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7" name="TextBox 21">
            <a:extLst>
              <a:ext uri="{FF2B5EF4-FFF2-40B4-BE49-F238E27FC236}">
                <a16:creationId xmlns:a16="http://schemas.microsoft.com/office/drawing/2014/main" id="{52454C18-7E4D-4AC0-880B-6B1E185460AA}"/>
              </a:ext>
            </a:extLst>
          </p:cNvPr>
          <p:cNvSpPr txBox="1"/>
          <p:nvPr/>
        </p:nvSpPr>
        <p:spPr>
          <a:xfrm>
            <a:off x="5874544"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Etape4</a:t>
            </a:r>
            <a:endParaRPr lang="ko-KR" altLang="en-US" sz="1800" b="1" dirty="0">
              <a:solidFill>
                <a:srgbClr val="F8F8F8"/>
              </a:solidFill>
              <a:cs typeface="Arial" pitchFamily="34" charset="0"/>
            </a:endParaRPr>
          </a:p>
        </p:txBody>
      </p:sp>
      <p:sp>
        <p:nvSpPr>
          <p:cNvPr id="18" name="Oval 22">
            <a:extLst>
              <a:ext uri="{FF2B5EF4-FFF2-40B4-BE49-F238E27FC236}">
                <a16:creationId xmlns:a16="http://schemas.microsoft.com/office/drawing/2014/main" id="{B96E3AAD-AFC5-4927-BCDB-B1DD217E5EE9}"/>
              </a:ext>
            </a:extLst>
          </p:cNvPr>
          <p:cNvSpPr/>
          <p:nvPr/>
        </p:nvSpPr>
        <p:spPr>
          <a:xfrm>
            <a:off x="6209008"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9" name="Oval 24">
            <a:extLst>
              <a:ext uri="{FF2B5EF4-FFF2-40B4-BE49-F238E27FC236}">
                <a16:creationId xmlns:a16="http://schemas.microsoft.com/office/drawing/2014/main" id="{0CE2AFDF-4A91-4984-B6C3-AA4D10912F94}"/>
              </a:ext>
            </a:extLst>
          </p:cNvPr>
          <p:cNvSpPr/>
          <p:nvPr/>
        </p:nvSpPr>
        <p:spPr>
          <a:xfrm rot="18900000">
            <a:off x="7841907"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20" name="TextBox 25">
            <a:extLst>
              <a:ext uri="{FF2B5EF4-FFF2-40B4-BE49-F238E27FC236}">
                <a16:creationId xmlns:a16="http://schemas.microsoft.com/office/drawing/2014/main" id="{67C3C604-B1EB-4DDD-843C-BE972F220F26}"/>
              </a:ext>
            </a:extLst>
          </p:cNvPr>
          <p:cNvSpPr txBox="1"/>
          <p:nvPr/>
        </p:nvSpPr>
        <p:spPr>
          <a:xfrm>
            <a:off x="7592568" y="4080796"/>
            <a:ext cx="822716" cy="276999"/>
          </a:xfrm>
          <a:prstGeom prst="rect">
            <a:avLst/>
          </a:prstGeom>
          <a:noFill/>
        </p:spPr>
        <p:txBody>
          <a:bodyPr wrap="square" lIns="0" tIns="0" rIns="0" bIns="0" rtlCol="0">
            <a:spAutoFit/>
          </a:bodyPr>
          <a:lstStyle/>
          <a:p>
            <a:pPr algn="ctr"/>
            <a:r>
              <a:rPr lang="en-US" altLang="ko-KR" sz="1800" b="1" dirty="0" smtClean="0">
                <a:solidFill>
                  <a:srgbClr val="F8F8F8"/>
                </a:solidFill>
                <a:cs typeface="Arial" pitchFamily="34" charset="0"/>
              </a:rPr>
              <a:t>Etape5</a:t>
            </a:r>
            <a:endParaRPr lang="ko-KR" altLang="en-US" sz="1800" b="1" dirty="0">
              <a:solidFill>
                <a:srgbClr val="F8F8F8"/>
              </a:solidFill>
              <a:cs typeface="Arial" pitchFamily="34" charset="0"/>
            </a:endParaRPr>
          </a:p>
        </p:txBody>
      </p:sp>
      <p:sp>
        <p:nvSpPr>
          <p:cNvPr id="21" name="Oval 26">
            <a:extLst>
              <a:ext uri="{FF2B5EF4-FFF2-40B4-BE49-F238E27FC236}">
                <a16:creationId xmlns:a16="http://schemas.microsoft.com/office/drawing/2014/main" id="{2BE97DF5-9676-49E0-B12F-7169B975D84C}"/>
              </a:ext>
            </a:extLst>
          </p:cNvPr>
          <p:cNvSpPr/>
          <p:nvPr/>
        </p:nvSpPr>
        <p:spPr>
          <a:xfrm>
            <a:off x="7927031" y="3776211"/>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22" name="Rounded Rectangle 51">
            <a:extLst>
              <a:ext uri="{FF2B5EF4-FFF2-40B4-BE49-F238E27FC236}">
                <a16:creationId xmlns:a16="http://schemas.microsoft.com/office/drawing/2014/main" id="{8F5BA0AF-A72E-4256-BE4D-8FBDB152EE59}"/>
              </a:ext>
            </a:extLst>
          </p:cNvPr>
          <p:cNvSpPr/>
          <p:nvPr/>
        </p:nvSpPr>
        <p:spPr>
          <a:xfrm>
            <a:off x="254663" y="3216158"/>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23" name="Group 32">
            <a:extLst>
              <a:ext uri="{FF2B5EF4-FFF2-40B4-BE49-F238E27FC236}">
                <a16:creationId xmlns:a16="http://schemas.microsoft.com/office/drawing/2014/main" id="{EBC624F9-EC82-4A3D-932A-A0D751699EEA}"/>
              </a:ext>
            </a:extLst>
          </p:cNvPr>
          <p:cNvGrpSpPr/>
          <p:nvPr/>
        </p:nvGrpSpPr>
        <p:grpSpPr>
          <a:xfrm>
            <a:off x="308730" y="1634880"/>
            <a:ext cx="1680208" cy="1582830"/>
            <a:chOff x="1694788" y="1349836"/>
            <a:chExt cx="1447328" cy="2110441"/>
          </a:xfrm>
        </p:grpSpPr>
        <p:sp>
          <p:nvSpPr>
            <p:cNvPr id="24" name="TextBox 33">
              <a:extLst>
                <a:ext uri="{FF2B5EF4-FFF2-40B4-BE49-F238E27FC236}">
                  <a16:creationId xmlns:a16="http://schemas.microsoft.com/office/drawing/2014/main" id="{494B8375-83D4-4464-8546-55C67D53BC14}"/>
                </a:ext>
              </a:extLst>
            </p:cNvPr>
            <p:cNvSpPr txBox="1"/>
            <p:nvPr/>
          </p:nvSpPr>
          <p:spPr>
            <a:xfrm>
              <a:off x="1724772" y="1982948"/>
              <a:ext cx="1319176" cy="1477329"/>
            </a:xfrm>
            <a:prstGeom prst="rect">
              <a:avLst/>
            </a:prstGeom>
            <a:noFill/>
          </p:spPr>
          <p:txBody>
            <a:bodyPr wrap="square" rtlCol="0">
              <a:spAutoFit/>
            </a:bodyPr>
            <a:lstStyle/>
            <a:p>
              <a:r>
                <a:rPr lang="fr-FR" sz="1100" dirty="0">
                  <a:solidFill>
                    <a:srgbClr val="F8F8F8"/>
                  </a:solidFill>
                </a:rPr>
                <a:t>Nous allons  calcul du rendement logarithmique pour pouvoir l’utiliser ultérieurement dans nos différents calculs </a:t>
              </a:r>
            </a:p>
          </p:txBody>
        </p:sp>
        <p:sp>
          <p:nvSpPr>
            <p:cNvPr id="25" name="TextBox 34">
              <a:extLst>
                <a:ext uri="{FF2B5EF4-FFF2-40B4-BE49-F238E27FC236}">
                  <a16:creationId xmlns:a16="http://schemas.microsoft.com/office/drawing/2014/main" id="{F1F69C21-29A0-4CB2-848C-4FE19C8DDB3C}"/>
                </a:ext>
              </a:extLst>
            </p:cNvPr>
            <p:cNvSpPr txBox="1"/>
            <p:nvPr/>
          </p:nvSpPr>
          <p:spPr>
            <a:xfrm>
              <a:off x="1694788" y="1349836"/>
              <a:ext cx="1447328" cy="697627"/>
            </a:xfrm>
            <a:prstGeom prst="rect">
              <a:avLst/>
            </a:prstGeom>
            <a:noFill/>
          </p:spPr>
          <p:txBody>
            <a:bodyPr wrap="square" lIns="81000" rIns="81000" rtlCol="0">
              <a:spAutoFit/>
            </a:bodyPr>
            <a:lstStyle/>
            <a:p>
              <a:r>
                <a:rPr lang="fr-FR" b="1" dirty="0">
                  <a:solidFill>
                    <a:schemeClr val="tx1"/>
                  </a:solidFill>
                </a:rPr>
                <a:t>Calcul du rendement </a:t>
              </a:r>
              <a:r>
                <a:rPr lang="fr-FR" sz="1050" b="1" dirty="0">
                  <a:solidFill>
                    <a:schemeClr val="tx1"/>
                  </a:solidFill>
                </a:rPr>
                <a:t> </a:t>
              </a:r>
              <a:endParaRPr lang="ko-KR" altLang="en-US" sz="1050" b="1" dirty="0">
                <a:solidFill>
                  <a:schemeClr val="tx1"/>
                </a:solidFill>
                <a:cs typeface="Arial" pitchFamily="34" charset="0"/>
              </a:endParaRPr>
            </a:p>
          </p:txBody>
        </p:sp>
      </p:grpSp>
      <p:cxnSp>
        <p:nvCxnSpPr>
          <p:cNvPr id="26" name="Straight Connector 35">
            <a:extLst>
              <a:ext uri="{FF2B5EF4-FFF2-40B4-BE49-F238E27FC236}">
                <a16:creationId xmlns:a16="http://schemas.microsoft.com/office/drawing/2014/main" id="{4945E63C-3072-4DFA-BA98-CBEE79C550C3}"/>
              </a:ext>
            </a:extLst>
          </p:cNvPr>
          <p:cNvCxnSpPr/>
          <p:nvPr/>
        </p:nvCxnSpPr>
        <p:spPr>
          <a:xfrm>
            <a:off x="254665" y="1922381"/>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7" name="Rounded Rectangle 52">
            <a:extLst>
              <a:ext uri="{FF2B5EF4-FFF2-40B4-BE49-F238E27FC236}">
                <a16:creationId xmlns:a16="http://schemas.microsoft.com/office/drawing/2014/main" id="{836CD8EE-67E0-426F-87B1-1CEC08693D16}"/>
              </a:ext>
            </a:extLst>
          </p:cNvPr>
          <p:cNvSpPr/>
          <p:nvPr/>
        </p:nvSpPr>
        <p:spPr>
          <a:xfrm>
            <a:off x="1969445" y="3064407"/>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28" name="Group 36">
            <a:extLst>
              <a:ext uri="{FF2B5EF4-FFF2-40B4-BE49-F238E27FC236}">
                <a16:creationId xmlns:a16="http://schemas.microsoft.com/office/drawing/2014/main" id="{3F29E345-1DCA-4195-AC2B-0A0D78AEA7F9}"/>
              </a:ext>
            </a:extLst>
          </p:cNvPr>
          <p:cNvGrpSpPr/>
          <p:nvPr/>
        </p:nvGrpSpPr>
        <p:grpSpPr>
          <a:xfrm>
            <a:off x="2027977" y="1550704"/>
            <a:ext cx="1837437" cy="1489801"/>
            <a:chOff x="1698635" y="1433382"/>
            <a:chExt cx="1582765" cy="1986399"/>
          </a:xfrm>
        </p:grpSpPr>
        <p:sp>
          <p:nvSpPr>
            <p:cNvPr id="29" name="TextBox 37">
              <a:extLst>
                <a:ext uri="{FF2B5EF4-FFF2-40B4-BE49-F238E27FC236}">
                  <a16:creationId xmlns:a16="http://schemas.microsoft.com/office/drawing/2014/main" id="{B2C55FB7-65A7-49E5-8854-514B42525A3F}"/>
                </a:ext>
              </a:extLst>
            </p:cNvPr>
            <p:cNvSpPr txBox="1"/>
            <p:nvPr/>
          </p:nvSpPr>
          <p:spPr>
            <a:xfrm>
              <a:off x="1698635" y="2168157"/>
              <a:ext cx="1344333" cy="1251624"/>
            </a:xfrm>
            <a:prstGeom prst="rect">
              <a:avLst/>
            </a:prstGeom>
            <a:noFill/>
          </p:spPr>
          <p:txBody>
            <a:bodyPr wrap="square" rtlCol="0">
              <a:spAutoFit/>
            </a:bodyPr>
            <a:lstStyle/>
            <a:p>
              <a:r>
                <a:rPr lang="fr-FR" sz="1100" dirty="0">
                  <a:solidFill>
                    <a:srgbClr val="F8F8F8"/>
                  </a:solidFill>
                </a:rPr>
                <a:t>Nous allons  calcul du moyenne pour pouvoir l’utiliser ultérieurement dans nos différents calculs</a:t>
              </a:r>
              <a:endParaRPr lang="en-US" altLang="ko-KR" sz="1100" dirty="0">
                <a:solidFill>
                  <a:srgbClr val="F8F8F8"/>
                </a:solidFill>
                <a:cs typeface="Arial" pitchFamily="34" charset="0"/>
              </a:endParaRPr>
            </a:p>
          </p:txBody>
        </p:sp>
        <p:sp>
          <p:nvSpPr>
            <p:cNvPr id="30" name="TextBox 38">
              <a:extLst>
                <a:ext uri="{FF2B5EF4-FFF2-40B4-BE49-F238E27FC236}">
                  <a16:creationId xmlns:a16="http://schemas.microsoft.com/office/drawing/2014/main" id="{43DB14B2-14C0-4113-87EB-B56BA0672E06}"/>
                </a:ext>
              </a:extLst>
            </p:cNvPr>
            <p:cNvSpPr txBox="1"/>
            <p:nvPr/>
          </p:nvSpPr>
          <p:spPr>
            <a:xfrm>
              <a:off x="1704482" y="1433382"/>
              <a:ext cx="1576918" cy="697626"/>
            </a:xfrm>
            <a:prstGeom prst="rect">
              <a:avLst/>
            </a:prstGeom>
            <a:noFill/>
          </p:spPr>
          <p:txBody>
            <a:bodyPr wrap="square" lIns="81000" rIns="81000" rtlCol="0">
              <a:spAutoFit/>
            </a:bodyPr>
            <a:lstStyle/>
            <a:p>
              <a:r>
                <a:rPr lang="fr-FR" b="1" dirty="0">
                  <a:solidFill>
                    <a:schemeClr val="tx1"/>
                  </a:solidFill>
                </a:rPr>
                <a:t>Calcul du moyenne </a:t>
              </a:r>
              <a:endParaRPr lang="ko-KR" altLang="en-US" sz="1050" b="1" dirty="0">
                <a:solidFill>
                  <a:schemeClr val="tx1"/>
                </a:solidFill>
                <a:cs typeface="Arial" pitchFamily="34" charset="0"/>
              </a:endParaRPr>
            </a:p>
          </p:txBody>
        </p:sp>
      </p:grpSp>
      <p:cxnSp>
        <p:nvCxnSpPr>
          <p:cNvPr id="31" name="Straight Connector 39">
            <a:extLst>
              <a:ext uri="{FF2B5EF4-FFF2-40B4-BE49-F238E27FC236}">
                <a16:creationId xmlns:a16="http://schemas.microsoft.com/office/drawing/2014/main" id="{86314678-9DF4-48F2-8A24-A4D7A50D3AE0}"/>
              </a:ext>
            </a:extLst>
          </p:cNvPr>
          <p:cNvCxnSpPr/>
          <p:nvPr/>
        </p:nvCxnSpPr>
        <p:spPr>
          <a:xfrm>
            <a:off x="1969446" y="1771570"/>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2" name="Rounded Rectangle 53">
            <a:extLst>
              <a:ext uri="{FF2B5EF4-FFF2-40B4-BE49-F238E27FC236}">
                <a16:creationId xmlns:a16="http://schemas.microsoft.com/office/drawing/2014/main" id="{40B45065-DEAA-44FA-BF2B-442E31E2AB1B}"/>
              </a:ext>
            </a:extLst>
          </p:cNvPr>
          <p:cNvSpPr/>
          <p:nvPr/>
        </p:nvSpPr>
        <p:spPr>
          <a:xfrm>
            <a:off x="3684226" y="2910298"/>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33" name="Group 40">
            <a:extLst>
              <a:ext uri="{FF2B5EF4-FFF2-40B4-BE49-F238E27FC236}">
                <a16:creationId xmlns:a16="http://schemas.microsoft.com/office/drawing/2014/main" id="{FE891F37-9056-45DE-8417-329E771A3C7E}"/>
              </a:ext>
            </a:extLst>
          </p:cNvPr>
          <p:cNvGrpSpPr/>
          <p:nvPr/>
        </p:nvGrpSpPr>
        <p:grpSpPr>
          <a:xfrm>
            <a:off x="3757898" y="1373270"/>
            <a:ext cx="1654635" cy="1456572"/>
            <a:chOff x="1711677" y="1392584"/>
            <a:chExt cx="1425299" cy="1942095"/>
          </a:xfrm>
        </p:grpSpPr>
        <p:sp>
          <p:nvSpPr>
            <p:cNvPr id="34" name="TextBox 41">
              <a:extLst>
                <a:ext uri="{FF2B5EF4-FFF2-40B4-BE49-F238E27FC236}">
                  <a16:creationId xmlns:a16="http://schemas.microsoft.com/office/drawing/2014/main" id="{D55FA7FF-3EC2-4FFF-BDD0-1F77974A36BF}"/>
                </a:ext>
              </a:extLst>
            </p:cNvPr>
            <p:cNvSpPr txBox="1"/>
            <p:nvPr/>
          </p:nvSpPr>
          <p:spPr>
            <a:xfrm>
              <a:off x="1716134" y="2083055"/>
              <a:ext cx="1420842" cy="1251624"/>
            </a:xfrm>
            <a:prstGeom prst="rect">
              <a:avLst/>
            </a:prstGeom>
            <a:noFill/>
          </p:spPr>
          <p:txBody>
            <a:bodyPr wrap="square" rtlCol="0">
              <a:spAutoFit/>
            </a:bodyPr>
            <a:lstStyle/>
            <a:p>
              <a:r>
                <a:rPr lang="fr-FR" sz="1100" dirty="0">
                  <a:solidFill>
                    <a:srgbClr val="F8F8F8"/>
                  </a:solidFill>
                </a:rPr>
                <a:t>Nous allons  calcul du </a:t>
              </a:r>
              <a:r>
                <a:rPr lang="fr-FR" sz="1100" dirty="0" smtClean="0">
                  <a:solidFill>
                    <a:srgbClr val="F8F8F8"/>
                  </a:solidFill>
                </a:rPr>
                <a:t>sigma-</a:t>
              </a:r>
              <a:r>
                <a:rPr lang="fr-FR" sz="1100" dirty="0" err="1" smtClean="0">
                  <a:solidFill>
                    <a:srgbClr val="F8F8F8"/>
                  </a:solidFill>
                </a:rPr>
                <a:t>quared</a:t>
              </a:r>
              <a:r>
                <a:rPr lang="fr-FR" sz="1100" dirty="0" smtClean="0">
                  <a:solidFill>
                    <a:srgbClr val="F8F8F8"/>
                  </a:solidFill>
                </a:rPr>
                <a:t> </a:t>
              </a:r>
              <a:r>
                <a:rPr lang="fr-FR" sz="1100" dirty="0">
                  <a:solidFill>
                    <a:srgbClr val="F8F8F8"/>
                  </a:solidFill>
                </a:rPr>
                <a:t>pour pouvoir l’utiliser ultérieurement dans nos différents calculs </a:t>
              </a:r>
              <a:endParaRPr lang="en-US" altLang="ko-KR" sz="1100" dirty="0">
                <a:solidFill>
                  <a:srgbClr val="F8F8F8"/>
                </a:solidFill>
                <a:cs typeface="Arial" pitchFamily="34" charset="0"/>
              </a:endParaRPr>
            </a:p>
          </p:txBody>
        </p:sp>
        <p:sp>
          <p:nvSpPr>
            <p:cNvPr id="35" name="TextBox 42">
              <a:extLst>
                <a:ext uri="{FF2B5EF4-FFF2-40B4-BE49-F238E27FC236}">
                  <a16:creationId xmlns:a16="http://schemas.microsoft.com/office/drawing/2014/main" id="{3457FA7F-9CAD-4D59-9ACA-C35846779648}"/>
                </a:ext>
              </a:extLst>
            </p:cNvPr>
            <p:cNvSpPr txBox="1"/>
            <p:nvPr/>
          </p:nvSpPr>
          <p:spPr>
            <a:xfrm>
              <a:off x="1711677" y="1392584"/>
              <a:ext cx="1262959" cy="697626"/>
            </a:xfrm>
            <a:prstGeom prst="rect">
              <a:avLst/>
            </a:prstGeom>
            <a:noFill/>
          </p:spPr>
          <p:txBody>
            <a:bodyPr wrap="square" lIns="81000" rIns="81000" rtlCol="0">
              <a:spAutoFit/>
            </a:bodyPr>
            <a:lstStyle/>
            <a:p>
              <a:r>
                <a:rPr lang="fr-FR" b="1" dirty="0">
                  <a:solidFill>
                    <a:schemeClr val="tx1"/>
                  </a:solidFill>
                </a:rPr>
                <a:t>Calcul du sigma squared</a:t>
              </a:r>
              <a:endParaRPr lang="ko-KR" altLang="en-US" sz="1050" b="1" dirty="0">
                <a:solidFill>
                  <a:schemeClr val="tx1"/>
                </a:solidFill>
                <a:cs typeface="Arial" pitchFamily="34" charset="0"/>
              </a:endParaRPr>
            </a:p>
          </p:txBody>
        </p:sp>
      </p:grpSp>
      <p:cxnSp>
        <p:nvCxnSpPr>
          <p:cNvPr id="36" name="Straight Connector 43">
            <a:extLst>
              <a:ext uri="{FF2B5EF4-FFF2-40B4-BE49-F238E27FC236}">
                <a16:creationId xmlns:a16="http://schemas.microsoft.com/office/drawing/2014/main" id="{38110DDC-E9A4-4561-A4A9-DF8A1B8259D4}"/>
              </a:ext>
            </a:extLst>
          </p:cNvPr>
          <p:cNvCxnSpPr/>
          <p:nvPr/>
        </p:nvCxnSpPr>
        <p:spPr>
          <a:xfrm>
            <a:off x="3684227" y="1618399"/>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7" name="Rounded Rectangle 54">
            <a:extLst>
              <a:ext uri="{FF2B5EF4-FFF2-40B4-BE49-F238E27FC236}">
                <a16:creationId xmlns:a16="http://schemas.microsoft.com/office/drawing/2014/main" id="{F5023ADE-B1B0-4222-868B-BA3B33191A46}"/>
              </a:ext>
            </a:extLst>
          </p:cNvPr>
          <p:cNvSpPr/>
          <p:nvPr/>
        </p:nvSpPr>
        <p:spPr>
          <a:xfrm>
            <a:off x="5399008" y="2753831"/>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38" name="Group 44">
            <a:extLst>
              <a:ext uri="{FF2B5EF4-FFF2-40B4-BE49-F238E27FC236}">
                <a16:creationId xmlns:a16="http://schemas.microsoft.com/office/drawing/2014/main" id="{8C50CAD3-614D-4A7E-BB22-02333AB0A545}"/>
              </a:ext>
            </a:extLst>
          </p:cNvPr>
          <p:cNvGrpSpPr/>
          <p:nvPr/>
        </p:nvGrpSpPr>
        <p:grpSpPr>
          <a:xfrm>
            <a:off x="5435756" y="1369474"/>
            <a:ext cx="1661228" cy="1036386"/>
            <a:chOff x="1679871" y="1583304"/>
            <a:chExt cx="1430979" cy="1381850"/>
          </a:xfrm>
        </p:grpSpPr>
        <p:sp>
          <p:nvSpPr>
            <p:cNvPr id="39" name="TextBox 45">
              <a:extLst>
                <a:ext uri="{FF2B5EF4-FFF2-40B4-BE49-F238E27FC236}">
                  <a16:creationId xmlns:a16="http://schemas.microsoft.com/office/drawing/2014/main" id="{E826265D-10D1-4C16-B59F-C069B3E076F7}"/>
                </a:ext>
              </a:extLst>
            </p:cNvPr>
            <p:cNvSpPr txBox="1"/>
            <p:nvPr/>
          </p:nvSpPr>
          <p:spPr>
            <a:xfrm>
              <a:off x="1704483" y="1939232"/>
              <a:ext cx="1406367" cy="1025922"/>
            </a:xfrm>
            <a:prstGeom prst="rect">
              <a:avLst/>
            </a:prstGeom>
            <a:noFill/>
          </p:spPr>
          <p:txBody>
            <a:bodyPr wrap="square" rtlCol="0">
              <a:spAutoFit/>
            </a:bodyPr>
            <a:lstStyle/>
            <a:p>
              <a:r>
                <a:rPr lang="fr-FR" sz="1100" dirty="0">
                  <a:solidFill>
                    <a:srgbClr val="F8F8F8"/>
                  </a:solidFill>
                </a:rPr>
                <a:t>Nous allons  calcul du sigma pour pouvoir l’utiliser ultérieurement dans nos différents </a:t>
              </a:r>
              <a:endParaRPr lang="en-US" altLang="ko-KR" sz="1100" dirty="0">
                <a:solidFill>
                  <a:srgbClr val="F8F8F8"/>
                </a:solidFill>
                <a:cs typeface="Arial" pitchFamily="34" charset="0"/>
              </a:endParaRPr>
            </a:p>
          </p:txBody>
        </p:sp>
        <p:sp>
          <p:nvSpPr>
            <p:cNvPr id="40" name="TextBox 46">
              <a:extLst>
                <a:ext uri="{FF2B5EF4-FFF2-40B4-BE49-F238E27FC236}">
                  <a16:creationId xmlns:a16="http://schemas.microsoft.com/office/drawing/2014/main" id="{A9997F02-0337-4E08-8839-1E5F78FDFD58}"/>
                </a:ext>
              </a:extLst>
            </p:cNvPr>
            <p:cNvSpPr txBox="1"/>
            <p:nvPr/>
          </p:nvSpPr>
          <p:spPr>
            <a:xfrm>
              <a:off x="1679871" y="1583304"/>
              <a:ext cx="1350559" cy="410370"/>
            </a:xfrm>
            <a:prstGeom prst="rect">
              <a:avLst/>
            </a:prstGeom>
            <a:noFill/>
          </p:spPr>
          <p:txBody>
            <a:bodyPr wrap="square" lIns="81000" rIns="81000" rtlCol="0">
              <a:spAutoFit/>
            </a:bodyPr>
            <a:lstStyle/>
            <a:p>
              <a:r>
                <a:rPr lang="fr-FR" b="1" dirty="0">
                  <a:solidFill>
                    <a:schemeClr val="tx1"/>
                  </a:solidFill>
                </a:rPr>
                <a:t>Calcul du sigma</a:t>
              </a:r>
              <a:endParaRPr lang="ko-KR" altLang="en-US" sz="1050" b="1" dirty="0">
                <a:solidFill>
                  <a:schemeClr val="tx1"/>
                </a:solidFill>
                <a:cs typeface="Arial" pitchFamily="34" charset="0"/>
              </a:endParaRPr>
            </a:p>
          </p:txBody>
        </p:sp>
      </p:grpSp>
      <p:cxnSp>
        <p:nvCxnSpPr>
          <p:cNvPr id="41" name="Straight Connector 47">
            <a:extLst>
              <a:ext uri="{FF2B5EF4-FFF2-40B4-BE49-F238E27FC236}">
                <a16:creationId xmlns:a16="http://schemas.microsoft.com/office/drawing/2014/main" id="{BDEEA21C-F499-485A-943E-0B75AF6DA277}"/>
              </a:ext>
            </a:extLst>
          </p:cNvPr>
          <p:cNvCxnSpPr/>
          <p:nvPr/>
        </p:nvCxnSpPr>
        <p:spPr>
          <a:xfrm>
            <a:off x="5399009" y="1481874"/>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2" name="Rounded Rectangle 54">
            <a:extLst>
              <a:ext uri="{FF2B5EF4-FFF2-40B4-BE49-F238E27FC236}">
                <a16:creationId xmlns:a16="http://schemas.microsoft.com/office/drawing/2014/main" id="{F5023ADE-B1B0-4222-868B-BA3B33191A46}"/>
              </a:ext>
            </a:extLst>
          </p:cNvPr>
          <p:cNvSpPr/>
          <p:nvPr/>
        </p:nvSpPr>
        <p:spPr>
          <a:xfrm>
            <a:off x="7106702" y="2594165"/>
            <a:ext cx="1620000"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grpSp>
        <p:nvGrpSpPr>
          <p:cNvPr id="43" name="Group 44">
            <a:extLst>
              <a:ext uri="{FF2B5EF4-FFF2-40B4-BE49-F238E27FC236}">
                <a16:creationId xmlns:a16="http://schemas.microsoft.com/office/drawing/2014/main" id="{8C50CAD3-614D-4A7E-BB22-02333AB0A545}"/>
              </a:ext>
            </a:extLst>
          </p:cNvPr>
          <p:cNvGrpSpPr/>
          <p:nvPr/>
        </p:nvGrpSpPr>
        <p:grpSpPr>
          <a:xfrm>
            <a:off x="7149692" y="1242071"/>
            <a:ext cx="1554678" cy="1223156"/>
            <a:chOff x="1685247" y="1626322"/>
            <a:chExt cx="1339197" cy="1630873"/>
          </a:xfrm>
        </p:grpSpPr>
        <mc:AlternateContent xmlns:mc="http://schemas.openxmlformats.org/markup-compatibility/2006" xmlns:a14="http://schemas.microsoft.com/office/drawing/2010/main">
          <mc:Choice Requires="a14">
            <p:sp>
              <p:nvSpPr>
                <p:cNvPr id="44" name="TextBox 45">
                  <a:extLst>
                    <a:ext uri="{FF2B5EF4-FFF2-40B4-BE49-F238E27FC236}">
                      <a16:creationId xmlns:a16="http://schemas.microsoft.com/office/drawing/2014/main" id="{E826265D-10D1-4C16-B59F-C069B3E076F7}"/>
                    </a:ext>
                  </a:extLst>
                </p:cNvPr>
                <p:cNvSpPr txBox="1"/>
                <p:nvPr/>
              </p:nvSpPr>
              <p:spPr>
                <a:xfrm>
                  <a:off x="1699041" y="2005571"/>
                  <a:ext cx="1301262" cy="1251624"/>
                </a:xfrm>
                <a:prstGeom prst="rect">
                  <a:avLst/>
                </a:prstGeom>
                <a:noFill/>
              </p:spPr>
              <p:txBody>
                <a:bodyPr wrap="square" rtlCol="0">
                  <a:spAutoFit/>
                </a:bodyPr>
                <a:lstStyle/>
                <a:p>
                  <a:r>
                    <a:rPr lang="fr-FR" sz="1100" dirty="0" smtClean="0">
                      <a:solidFill>
                        <a:srgbClr val="F8F8F8"/>
                      </a:solidFill>
                    </a:rPr>
                    <a:t>Nous allons  calcul du </a:t>
                  </a:r>
                  <a14:m>
                    <m:oMath xmlns:m="http://schemas.openxmlformats.org/officeDocument/2006/math">
                      <m:r>
                        <a:rPr lang="fr-FR" sz="1100" i="1">
                          <a:solidFill>
                            <a:srgbClr val="F8F8F8"/>
                          </a:solidFill>
                          <a:latin typeface="Cambria Math" panose="02040503050406030204" pitchFamily="18" charset="0"/>
                        </a:rPr>
                        <m:t>𝜇</m:t>
                      </m:r>
                    </m:oMath>
                  </a14:m>
                  <a:r>
                    <a:rPr lang="fr-FR" sz="1100" dirty="0">
                      <a:solidFill>
                        <a:srgbClr val="F8F8F8"/>
                      </a:solidFill>
                    </a:rPr>
                    <a:t> pour pouvoir l’utiliser ultérieurement dans nos différents calculs </a:t>
                  </a:r>
                  <a:endParaRPr lang="en-US" altLang="ko-KR" sz="1100" dirty="0">
                    <a:solidFill>
                      <a:srgbClr val="F8F8F8"/>
                    </a:solidFill>
                    <a:cs typeface="Arial" pitchFamily="34" charset="0"/>
                  </a:endParaRPr>
                </a:p>
              </p:txBody>
            </p:sp>
          </mc:Choice>
          <mc:Fallback xmlns="">
            <p:sp>
              <p:nvSpPr>
                <p:cNvPr id="44" name="TextBox 45">
                  <a:extLst>
                    <a:ext uri="{FF2B5EF4-FFF2-40B4-BE49-F238E27FC236}">
                      <a16:creationId xmlns:a16="http://schemas.microsoft.com/office/drawing/2014/main" id="{E826265D-10D1-4C16-B59F-C069B3E076F7}"/>
                    </a:ext>
                  </a:extLst>
                </p:cNvPr>
                <p:cNvSpPr txBox="1">
                  <a:spLocks noRot="1" noChangeAspect="1" noMove="1" noResize="1" noEditPoints="1" noAdjustHandles="1" noChangeArrowheads="1" noChangeShapeType="1" noTextEdit="1"/>
                </p:cNvSpPr>
                <p:nvPr/>
              </p:nvSpPr>
              <p:spPr>
                <a:xfrm>
                  <a:off x="1699041" y="2005571"/>
                  <a:ext cx="1301262" cy="1251624"/>
                </a:xfrm>
                <a:prstGeom prst="rect">
                  <a:avLst/>
                </a:prstGeom>
                <a:blipFill>
                  <a:blip r:embed="rId2"/>
                  <a:stretch>
                    <a:fillRect t="-649" r="-806" b="-324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5" name="TextBox 46">
                  <a:extLst>
                    <a:ext uri="{FF2B5EF4-FFF2-40B4-BE49-F238E27FC236}">
                      <a16:creationId xmlns:a16="http://schemas.microsoft.com/office/drawing/2014/main" id="{A9997F02-0337-4E08-8839-1E5F78FDFD58}"/>
                    </a:ext>
                  </a:extLst>
                </p:cNvPr>
                <p:cNvSpPr txBox="1"/>
                <p:nvPr/>
              </p:nvSpPr>
              <p:spPr>
                <a:xfrm>
                  <a:off x="1685247" y="1626322"/>
                  <a:ext cx="1339197" cy="410369"/>
                </a:xfrm>
                <a:prstGeom prst="rect">
                  <a:avLst/>
                </a:prstGeom>
                <a:noFill/>
              </p:spPr>
              <p:txBody>
                <a:bodyPr wrap="square" lIns="81000" rIns="81000" rtlCol="0">
                  <a:spAutoFit/>
                </a:bodyPr>
                <a:lstStyle/>
                <a:p>
                  <a:r>
                    <a:rPr lang="fr-FR" b="1" dirty="0" smtClean="0">
                      <a:solidFill>
                        <a:schemeClr val="tx1"/>
                      </a:solidFill>
                    </a:rPr>
                    <a:t>Calcul du </a:t>
                  </a:r>
                  <a14:m>
                    <m:oMath xmlns:m="http://schemas.openxmlformats.org/officeDocument/2006/math">
                      <m:r>
                        <a:rPr lang="fr-FR" b="1" i="1">
                          <a:solidFill>
                            <a:schemeClr val="tx1"/>
                          </a:solidFill>
                          <a:latin typeface="Cambria Math" panose="02040503050406030204" pitchFamily="18" charset="0"/>
                        </a:rPr>
                        <m:t>𝝁</m:t>
                      </m:r>
                    </m:oMath>
                  </a14:m>
                  <a:endParaRPr lang="ko-KR" altLang="en-US" sz="1050" b="1" dirty="0">
                    <a:solidFill>
                      <a:schemeClr val="tx1"/>
                    </a:solidFill>
                    <a:cs typeface="Arial" pitchFamily="34" charset="0"/>
                  </a:endParaRPr>
                </a:p>
              </p:txBody>
            </p:sp>
          </mc:Choice>
          <mc:Fallback xmlns="">
            <p:sp>
              <p:nvSpPr>
                <p:cNvPr id="45" name="TextBox 46">
                  <a:extLst>
                    <a:ext uri="{FF2B5EF4-FFF2-40B4-BE49-F238E27FC236}">
                      <a16:creationId xmlns:a16="http://schemas.microsoft.com/office/drawing/2014/main" id="{A9997F02-0337-4E08-8839-1E5F78FDFD58}"/>
                    </a:ext>
                  </a:extLst>
                </p:cNvPr>
                <p:cNvSpPr txBox="1">
                  <a:spLocks noRot="1" noChangeAspect="1" noMove="1" noResize="1" noEditPoints="1" noAdjustHandles="1" noChangeArrowheads="1" noChangeShapeType="1" noTextEdit="1"/>
                </p:cNvSpPr>
                <p:nvPr/>
              </p:nvSpPr>
              <p:spPr>
                <a:xfrm>
                  <a:off x="1685247" y="1626322"/>
                  <a:ext cx="1339197" cy="410369"/>
                </a:xfrm>
                <a:prstGeom prst="rect">
                  <a:avLst/>
                </a:prstGeom>
                <a:blipFill>
                  <a:blip r:embed="rId3"/>
                  <a:stretch>
                    <a:fillRect l="-1961" t="-4000" b="-20000"/>
                  </a:stretch>
                </a:blipFill>
              </p:spPr>
              <p:txBody>
                <a:bodyPr/>
                <a:lstStyle/>
                <a:p>
                  <a:r>
                    <a:rPr lang="fr-FR">
                      <a:noFill/>
                    </a:rPr>
                    <a:t> </a:t>
                  </a:r>
                </a:p>
              </p:txBody>
            </p:sp>
          </mc:Fallback>
        </mc:AlternateContent>
      </p:grpSp>
      <p:cxnSp>
        <p:nvCxnSpPr>
          <p:cNvPr id="46" name="Straight Connector 47">
            <a:extLst>
              <a:ext uri="{FF2B5EF4-FFF2-40B4-BE49-F238E27FC236}">
                <a16:creationId xmlns:a16="http://schemas.microsoft.com/office/drawing/2014/main" id="{BDEEA21C-F499-485A-943E-0B75AF6DA277}"/>
              </a:ext>
            </a:extLst>
          </p:cNvPr>
          <p:cNvCxnSpPr/>
          <p:nvPr/>
        </p:nvCxnSpPr>
        <p:spPr>
          <a:xfrm>
            <a:off x="7106704" y="1322208"/>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7" name="Google Shape;1317;p15"/>
          <p:cNvGrpSpPr/>
          <p:nvPr/>
        </p:nvGrpSpPr>
        <p:grpSpPr>
          <a:xfrm>
            <a:off x="6359920" y="448619"/>
            <a:ext cx="413222" cy="440926"/>
            <a:chOff x="1611825" y="1896250"/>
            <a:chExt cx="54200" cy="54175"/>
          </a:xfrm>
        </p:grpSpPr>
        <p:sp>
          <p:nvSpPr>
            <p:cNvPr id="48"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317;p15"/>
          <p:cNvGrpSpPr/>
          <p:nvPr/>
        </p:nvGrpSpPr>
        <p:grpSpPr>
          <a:xfrm>
            <a:off x="7997463" y="170335"/>
            <a:ext cx="835642" cy="805216"/>
            <a:chOff x="1611825" y="1896250"/>
            <a:chExt cx="54200" cy="54175"/>
          </a:xfrm>
        </p:grpSpPr>
        <p:sp>
          <p:nvSpPr>
            <p:cNvPr id="54"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23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1000" fill="hold"/>
                                        <p:tgtEl>
                                          <p:spTgt spid="1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1000"/>
                                        <p:tgtEl>
                                          <p:spTgt spid="15"/>
                                        </p:tgtEl>
                                      </p:cBhvr>
                                    </p:animEffect>
                                    <p:anim calcmode="lin" valueType="num">
                                      <p:cBhvr>
                                        <p:cTn id="82" dur="1000" fill="hold"/>
                                        <p:tgtEl>
                                          <p:spTgt spid="15"/>
                                        </p:tgtEl>
                                        <p:attrNameLst>
                                          <p:attrName>ppt_x</p:attrName>
                                        </p:attrNameLst>
                                      </p:cBhvr>
                                      <p:tavLst>
                                        <p:tav tm="0">
                                          <p:val>
                                            <p:strVal val="#ppt_x"/>
                                          </p:val>
                                        </p:tav>
                                        <p:tav tm="100000">
                                          <p:val>
                                            <p:strVal val="#ppt_x"/>
                                          </p:val>
                                        </p:tav>
                                      </p:tavLst>
                                    </p:anim>
                                    <p:anim calcmode="lin" valueType="num">
                                      <p:cBhvr>
                                        <p:cTn id="83" dur="1000" fill="hold"/>
                                        <p:tgtEl>
                                          <p:spTgt spid="1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1000"/>
                                        <p:tgtEl>
                                          <p:spTgt spid="32"/>
                                        </p:tgtEl>
                                      </p:cBhvr>
                                    </p:animEffect>
                                    <p:anim calcmode="lin" valueType="num">
                                      <p:cBhvr>
                                        <p:cTn id="87" dur="1000" fill="hold"/>
                                        <p:tgtEl>
                                          <p:spTgt spid="32"/>
                                        </p:tgtEl>
                                        <p:attrNameLst>
                                          <p:attrName>ppt_x</p:attrName>
                                        </p:attrNameLst>
                                      </p:cBhvr>
                                      <p:tavLst>
                                        <p:tav tm="0">
                                          <p:val>
                                            <p:strVal val="#ppt_x"/>
                                          </p:val>
                                        </p:tav>
                                        <p:tav tm="100000">
                                          <p:val>
                                            <p:strVal val="#ppt_x"/>
                                          </p:val>
                                        </p:tav>
                                      </p:tavLst>
                                    </p:anim>
                                    <p:anim calcmode="lin" valueType="num">
                                      <p:cBhvr>
                                        <p:cTn id="88" dur="1000" fill="hold"/>
                                        <p:tgtEl>
                                          <p:spTgt spid="3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1000"/>
                                        <p:tgtEl>
                                          <p:spTgt spid="33"/>
                                        </p:tgtEl>
                                      </p:cBhvr>
                                    </p:animEffect>
                                    <p:anim calcmode="lin" valueType="num">
                                      <p:cBhvr>
                                        <p:cTn id="92" dur="1000" fill="hold"/>
                                        <p:tgtEl>
                                          <p:spTgt spid="33"/>
                                        </p:tgtEl>
                                        <p:attrNameLst>
                                          <p:attrName>ppt_x</p:attrName>
                                        </p:attrNameLst>
                                      </p:cBhvr>
                                      <p:tavLst>
                                        <p:tav tm="0">
                                          <p:val>
                                            <p:strVal val="#ppt_x"/>
                                          </p:val>
                                        </p:tav>
                                        <p:tav tm="100000">
                                          <p:val>
                                            <p:strVal val="#ppt_x"/>
                                          </p:val>
                                        </p:tav>
                                      </p:tavLst>
                                    </p:anim>
                                    <p:anim calcmode="lin" valueType="num">
                                      <p:cBhvr>
                                        <p:cTn id="93" dur="1000" fill="hold"/>
                                        <p:tgtEl>
                                          <p:spTgt spid="33"/>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1000"/>
                                        <p:tgtEl>
                                          <p:spTgt spid="36"/>
                                        </p:tgtEl>
                                      </p:cBhvr>
                                    </p:animEffect>
                                    <p:anim calcmode="lin" valueType="num">
                                      <p:cBhvr>
                                        <p:cTn id="97" dur="1000" fill="hold"/>
                                        <p:tgtEl>
                                          <p:spTgt spid="36"/>
                                        </p:tgtEl>
                                        <p:attrNameLst>
                                          <p:attrName>ppt_x</p:attrName>
                                        </p:attrNameLst>
                                      </p:cBhvr>
                                      <p:tavLst>
                                        <p:tav tm="0">
                                          <p:val>
                                            <p:strVal val="#ppt_x"/>
                                          </p:val>
                                        </p:tav>
                                        <p:tav tm="100000">
                                          <p:val>
                                            <p:strVal val="#ppt_x"/>
                                          </p:val>
                                        </p:tav>
                                      </p:tavLst>
                                    </p:anim>
                                    <p:anim calcmode="lin" valueType="num">
                                      <p:cBhvr>
                                        <p:cTn id="9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1000"/>
                                        <p:tgtEl>
                                          <p:spTgt spid="16"/>
                                        </p:tgtEl>
                                      </p:cBhvr>
                                    </p:animEffect>
                                    <p:anim calcmode="lin" valueType="num">
                                      <p:cBhvr>
                                        <p:cTn id="104" dur="1000" fill="hold"/>
                                        <p:tgtEl>
                                          <p:spTgt spid="16"/>
                                        </p:tgtEl>
                                        <p:attrNameLst>
                                          <p:attrName>ppt_x</p:attrName>
                                        </p:attrNameLst>
                                      </p:cBhvr>
                                      <p:tavLst>
                                        <p:tav tm="0">
                                          <p:val>
                                            <p:strVal val="#ppt_x"/>
                                          </p:val>
                                        </p:tav>
                                        <p:tav tm="100000">
                                          <p:val>
                                            <p:strVal val="#ppt_x"/>
                                          </p:val>
                                        </p:tav>
                                      </p:tavLst>
                                    </p:anim>
                                    <p:anim calcmode="lin" valueType="num">
                                      <p:cBhvr>
                                        <p:cTn id="105" dur="1000" fill="hold"/>
                                        <p:tgtEl>
                                          <p:spTgt spid="16"/>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7"/>
                                        </p:tgtEl>
                                        <p:attrNameLst>
                                          <p:attrName>style.visibility</p:attrName>
                                        </p:attrNameLst>
                                      </p:cBhvr>
                                      <p:to>
                                        <p:strVal val="visible"/>
                                      </p:to>
                                    </p:set>
                                    <p:animEffect transition="in" filter="fade">
                                      <p:cBhvr>
                                        <p:cTn id="108" dur="1000"/>
                                        <p:tgtEl>
                                          <p:spTgt spid="17"/>
                                        </p:tgtEl>
                                      </p:cBhvr>
                                    </p:animEffect>
                                    <p:anim calcmode="lin" valueType="num">
                                      <p:cBhvr>
                                        <p:cTn id="109" dur="1000" fill="hold"/>
                                        <p:tgtEl>
                                          <p:spTgt spid="17"/>
                                        </p:tgtEl>
                                        <p:attrNameLst>
                                          <p:attrName>ppt_x</p:attrName>
                                        </p:attrNameLst>
                                      </p:cBhvr>
                                      <p:tavLst>
                                        <p:tav tm="0">
                                          <p:val>
                                            <p:strVal val="#ppt_x"/>
                                          </p:val>
                                        </p:tav>
                                        <p:tav tm="100000">
                                          <p:val>
                                            <p:strVal val="#ppt_x"/>
                                          </p:val>
                                        </p:tav>
                                      </p:tavLst>
                                    </p:anim>
                                    <p:anim calcmode="lin" valueType="num">
                                      <p:cBhvr>
                                        <p:cTn id="110" dur="1000" fill="hold"/>
                                        <p:tgtEl>
                                          <p:spTgt spid="17"/>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fade">
                                      <p:cBhvr>
                                        <p:cTn id="113" dur="1000"/>
                                        <p:tgtEl>
                                          <p:spTgt spid="18"/>
                                        </p:tgtEl>
                                      </p:cBhvr>
                                    </p:animEffect>
                                    <p:anim calcmode="lin" valueType="num">
                                      <p:cBhvr>
                                        <p:cTn id="114" dur="1000" fill="hold"/>
                                        <p:tgtEl>
                                          <p:spTgt spid="18"/>
                                        </p:tgtEl>
                                        <p:attrNameLst>
                                          <p:attrName>ppt_x</p:attrName>
                                        </p:attrNameLst>
                                      </p:cBhvr>
                                      <p:tavLst>
                                        <p:tav tm="0">
                                          <p:val>
                                            <p:strVal val="#ppt_x"/>
                                          </p:val>
                                        </p:tav>
                                        <p:tav tm="100000">
                                          <p:val>
                                            <p:strVal val="#ppt_x"/>
                                          </p:val>
                                        </p:tav>
                                      </p:tavLst>
                                    </p:anim>
                                    <p:anim calcmode="lin" valueType="num">
                                      <p:cBhvr>
                                        <p:cTn id="115" dur="1000" fill="hold"/>
                                        <p:tgtEl>
                                          <p:spTgt spid="1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fade">
                                      <p:cBhvr>
                                        <p:cTn id="118" dur="1000"/>
                                        <p:tgtEl>
                                          <p:spTgt spid="37"/>
                                        </p:tgtEl>
                                      </p:cBhvr>
                                    </p:animEffect>
                                    <p:anim calcmode="lin" valueType="num">
                                      <p:cBhvr>
                                        <p:cTn id="119" dur="1000" fill="hold"/>
                                        <p:tgtEl>
                                          <p:spTgt spid="37"/>
                                        </p:tgtEl>
                                        <p:attrNameLst>
                                          <p:attrName>ppt_x</p:attrName>
                                        </p:attrNameLst>
                                      </p:cBhvr>
                                      <p:tavLst>
                                        <p:tav tm="0">
                                          <p:val>
                                            <p:strVal val="#ppt_x"/>
                                          </p:val>
                                        </p:tav>
                                        <p:tav tm="100000">
                                          <p:val>
                                            <p:strVal val="#ppt_x"/>
                                          </p:val>
                                        </p:tav>
                                      </p:tavLst>
                                    </p:anim>
                                    <p:anim calcmode="lin" valueType="num">
                                      <p:cBhvr>
                                        <p:cTn id="120" dur="1000" fill="hold"/>
                                        <p:tgtEl>
                                          <p:spTgt spid="37"/>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1000"/>
                                        <p:tgtEl>
                                          <p:spTgt spid="38"/>
                                        </p:tgtEl>
                                      </p:cBhvr>
                                    </p:animEffect>
                                    <p:anim calcmode="lin" valueType="num">
                                      <p:cBhvr>
                                        <p:cTn id="124" dur="1000" fill="hold"/>
                                        <p:tgtEl>
                                          <p:spTgt spid="38"/>
                                        </p:tgtEl>
                                        <p:attrNameLst>
                                          <p:attrName>ppt_x</p:attrName>
                                        </p:attrNameLst>
                                      </p:cBhvr>
                                      <p:tavLst>
                                        <p:tav tm="0">
                                          <p:val>
                                            <p:strVal val="#ppt_x"/>
                                          </p:val>
                                        </p:tav>
                                        <p:tav tm="100000">
                                          <p:val>
                                            <p:strVal val="#ppt_x"/>
                                          </p:val>
                                        </p:tav>
                                      </p:tavLst>
                                    </p:anim>
                                    <p:anim calcmode="lin" valueType="num">
                                      <p:cBhvr>
                                        <p:cTn id="125" dur="1000" fill="hold"/>
                                        <p:tgtEl>
                                          <p:spTgt spid="38"/>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fade">
                                      <p:cBhvr>
                                        <p:cTn id="128" dur="1000"/>
                                        <p:tgtEl>
                                          <p:spTgt spid="41"/>
                                        </p:tgtEl>
                                      </p:cBhvr>
                                    </p:animEffect>
                                    <p:anim calcmode="lin" valueType="num">
                                      <p:cBhvr>
                                        <p:cTn id="129" dur="1000" fill="hold"/>
                                        <p:tgtEl>
                                          <p:spTgt spid="41"/>
                                        </p:tgtEl>
                                        <p:attrNameLst>
                                          <p:attrName>ppt_x</p:attrName>
                                        </p:attrNameLst>
                                      </p:cBhvr>
                                      <p:tavLst>
                                        <p:tav tm="0">
                                          <p:val>
                                            <p:strVal val="#ppt_x"/>
                                          </p:val>
                                        </p:tav>
                                        <p:tav tm="100000">
                                          <p:val>
                                            <p:strVal val="#ppt_x"/>
                                          </p:val>
                                        </p:tav>
                                      </p:tavLst>
                                    </p:anim>
                                    <p:anim calcmode="lin" valueType="num">
                                      <p:cBhvr>
                                        <p:cTn id="13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grpId="0"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1000"/>
                                        <p:tgtEl>
                                          <p:spTgt spid="19"/>
                                        </p:tgtEl>
                                      </p:cBhvr>
                                    </p:animEffect>
                                    <p:anim calcmode="lin" valueType="num">
                                      <p:cBhvr>
                                        <p:cTn id="136" dur="1000" fill="hold"/>
                                        <p:tgtEl>
                                          <p:spTgt spid="19"/>
                                        </p:tgtEl>
                                        <p:attrNameLst>
                                          <p:attrName>ppt_x</p:attrName>
                                        </p:attrNameLst>
                                      </p:cBhvr>
                                      <p:tavLst>
                                        <p:tav tm="0">
                                          <p:val>
                                            <p:strVal val="#ppt_x"/>
                                          </p:val>
                                        </p:tav>
                                        <p:tav tm="100000">
                                          <p:val>
                                            <p:strVal val="#ppt_x"/>
                                          </p:val>
                                        </p:tav>
                                      </p:tavLst>
                                    </p:anim>
                                    <p:anim calcmode="lin" valueType="num">
                                      <p:cBhvr>
                                        <p:cTn id="137" dur="1000" fill="hold"/>
                                        <p:tgtEl>
                                          <p:spTgt spid="19"/>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fade">
                                      <p:cBhvr>
                                        <p:cTn id="140" dur="1000"/>
                                        <p:tgtEl>
                                          <p:spTgt spid="20"/>
                                        </p:tgtEl>
                                      </p:cBhvr>
                                    </p:animEffect>
                                    <p:anim calcmode="lin" valueType="num">
                                      <p:cBhvr>
                                        <p:cTn id="141" dur="1000" fill="hold"/>
                                        <p:tgtEl>
                                          <p:spTgt spid="20"/>
                                        </p:tgtEl>
                                        <p:attrNameLst>
                                          <p:attrName>ppt_x</p:attrName>
                                        </p:attrNameLst>
                                      </p:cBhvr>
                                      <p:tavLst>
                                        <p:tav tm="0">
                                          <p:val>
                                            <p:strVal val="#ppt_x"/>
                                          </p:val>
                                        </p:tav>
                                        <p:tav tm="100000">
                                          <p:val>
                                            <p:strVal val="#ppt_x"/>
                                          </p:val>
                                        </p:tav>
                                      </p:tavLst>
                                    </p:anim>
                                    <p:anim calcmode="lin" valueType="num">
                                      <p:cBhvr>
                                        <p:cTn id="142" dur="1000" fill="hold"/>
                                        <p:tgtEl>
                                          <p:spTgt spid="20"/>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Effect transition="in" filter="fade">
                                      <p:cBhvr>
                                        <p:cTn id="145" dur="1000"/>
                                        <p:tgtEl>
                                          <p:spTgt spid="21"/>
                                        </p:tgtEl>
                                      </p:cBhvr>
                                    </p:animEffect>
                                    <p:anim calcmode="lin" valueType="num">
                                      <p:cBhvr>
                                        <p:cTn id="146" dur="1000" fill="hold"/>
                                        <p:tgtEl>
                                          <p:spTgt spid="21"/>
                                        </p:tgtEl>
                                        <p:attrNameLst>
                                          <p:attrName>ppt_x</p:attrName>
                                        </p:attrNameLst>
                                      </p:cBhvr>
                                      <p:tavLst>
                                        <p:tav tm="0">
                                          <p:val>
                                            <p:strVal val="#ppt_x"/>
                                          </p:val>
                                        </p:tav>
                                        <p:tav tm="100000">
                                          <p:val>
                                            <p:strVal val="#ppt_x"/>
                                          </p:val>
                                        </p:tav>
                                      </p:tavLst>
                                    </p:anim>
                                    <p:anim calcmode="lin" valueType="num">
                                      <p:cBhvr>
                                        <p:cTn id="147" dur="1000" fill="hold"/>
                                        <p:tgtEl>
                                          <p:spTgt spid="21"/>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42"/>
                                        </p:tgtEl>
                                        <p:attrNameLst>
                                          <p:attrName>style.visibility</p:attrName>
                                        </p:attrNameLst>
                                      </p:cBhvr>
                                      <p:to>
                                        <p:strVal val="visible"/>
                                      </p:to>
                                    </p:set>
                                    <p:animEffect transition="in" filter="fade">
                                      <p:cBhvr>
                                        <p:cTn id="150" dur="1000"/>
                                        <p:tgtEl>
                                          <p:spTgt spid="42"/>
                                        </p:tgtEl>
                                      </p:cBhvr>
                                    </p:animEffect>
                                    <p:anim calcmode="lin" valueType="num">
                                      <p:cBhvr>
                                        <p:cTn id="151" dur="1000" fill="hold"/>
                                        <p:tgtEl>
                                          <p:spTgt spid="42"/>
                                        </p:tgtEl>
                                        <p:attrNameLst>
                                          <p:attrName>ppt_x</p:attrName>
                                        </p:attrNameLst>
                                      </p:cBhvr>
                                      <p:tavLst>
                                        <p:tav tm="0">
                                          <p:val>
                                            <p:strVal val="#ppt_x"/>
                                          </p:val>
                                        </p:tav>
                                        <p:tav tm="100000">
                                          <p:val>
                                            <p:strVal val="#ppt_x"/>
                                          </p:val>
                                        </p:tav>
                                      </p:tavLst>
                                    </p:anim>
                                    <p:anim calcmode="lin" valueType="num">
                                      <p:cBhvr>
                                        <p:cTn id="152" dur="1000" fill="hold"/>
                                        <p:tgtEl>
                                          <p:spTgt spid="42"/>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fade">
                                      <p:cBhvr>
                                        <p:cTn id="155" dur="1000"/>
                                        <p:tgtEl>
                                          <p:spTgt spid="43"/>
                                        </p:tgtEl>
                                      </p:cBhvr>
                                    </p:animEffect>
                                    <p:anim calcmode="lin" valueType="num">
                                      <p:cBhvr>
                                        <p:cTn id="156" dur="1000" fill="hold"/>
                                        <p:tgtEl>
                                          <p:spTgt spid="43"/>
                                        </p:tgtEl>
                                        <p:attrNameLst>
                                          <p:attrName>ppt_x</p:attrName>
                                        </p:attrNameLst>
                                      </p:cBhvr>
                                      <p:tavLst>
                                        <p:tav tm="0">
                                          <p:val>
                                            <p:strVal val="#ppt_x"/>
                                          </p:val>
                                        </p:tav>
                                        <p:tav tm="100000">
                                          <p:val>
                                            <p:strVal val="#ppt_x"/>
                                          </p:val>
                                        </p:tav>
                                      </p:tavLst>
                                    </p:anim>
                                    <p:anim calcmode="lin" valueType="num">
                                      <p:cBhvr>
                                        <p:cTn id="157" dur="1000" fill="hold"/>
                                        <p:tgtEl>
                                          <p:spTgt spid="43"/>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46"/>
                                        </p:tgtEl>
                                        <p:attrNameLst>
                                          <p:attrName>style.visibility</p:attrName>
                                        </p:attrNameLst>
                                      </p:cBhvr>
                                      <p:to>
                                        <p:strVal val="visible"/>
                                      </p:to>
                                    </p:set>
                                    <p:animEffect transition="in" filter="fade">
                                      <p:cBhvr>
                                        <p:cTn id="160" dur="1000"/>
                                        <p:tgtEl>
                                          <p:spTgt spid="46"/>
                                        </p:tgtEl>
                                      </p:cBhvr>
                                    </p:animEffect>
                                    <p:anim calcmode="lin" valueType="num">
                                      <p:cBhvr>
                                        <p:cTn id="161" dur="1000" fill="hold"/>
                                        <p:tgtEl>
                                          <p:spTgt spid="46"/>
                                        </p:tgtEl>
                                        <p:attrNameLst>
                                          <p:attrName>ppt_x</p:attrName>
                                        </p:attrNameLst>
                                      </p:cBhvr>
                                      <p:tavLst>
                                        <p:tav tm="0">
                                          <p:val>
                                            <p:strVal val="#ppt_x"/>
                                          </p:val>
                                        </p:tav>
                                        <p:tav tm="100000">
                                          <p:val>
                                            <p:strVal val="#ppt_x"/>
                                          </p:val>
                                        </p:tav>
                                      </p:tavLst>
                                    </p:anim>
                                    <p:anim calcmode="lin" valueType="num">
                                      <p:cBhvr>
                                        <p:cTn id="162"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p:bldP spid="12" grpId="0" animBg="1"/>
      <p:bldP spid="13" grpId="0" animBg="1"/>
      <p:bldP spid="14" grpId="0"/>
      <p:bldP spid="15" grpId="0" animBg="1"/>
      <p:bldP spid="16" grpId="0" animBg="1"/>
      <p:bldP spid="17" grpId="0"/>
      <p:bldP spid="18" grpId="0" animBg="1"/>
      <p:bldP spid="19" grpId="0" animBg="1"/>
      <p:bldP spid="20" grpId="0"/>
      <p:bldP spid="21" grpId="0" animBg="1"/>
      <p:bldP spid="22" grpId="0" animBg="1"/>
      <p:bldP spid="27" grpId="0" animBg="1"/>
      <p:bldP spid="32" grpId="0" animBg="1"/>
      <p:bldP spid="37" grpId="0" animBg="1"/>
      <p:bldP spid="4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4151" y="353019"/>
            <a:ext cx="5863791" cy="572700"/>
          </a:xfrm>
        </p:spPr>
        <p:txBody>
          <a:bodyPr/>
          <a:lstStyle/>
          <a:p>
            <a:pPr lvl="0"/>
            <a:r>
              <a:rPr lang="fr-FR" sz="3600" dirty="0" smtClean="0"/>
              <a:t>1- Calcul </a:t>
            </a:r>
            <a:r>
              <a:rPr lang="fr-FR" sz="3600" dirty="0"/>
              <a:t>du rendement </a:t>
            </a:r>
            <a:r>
              <a:rPr lang="fr-FR" dirty="0"/>
              <a:t/>
            </a:r>
            <a:br>
              <a:rPr lang="fr-FR" dirty="0"/>
            </a:br>
            <a:r>
              <a:rPr lang="fr-FR" sz="3600" dirty="0"/>
              <a: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Image 17"/>
          <p:cNvPicPr/>
          <p:nvPr/>
        </p:nvPicPr>
        <p:blipFill>
          <a:blip r:embed="rId3"/>
          <a:stretch>
            <a:fillRect/>
          </a:stretch>
        </p:blipFill>
        <p:spPr>
          <a:xfrm>
            <a:off x="491055" y="1284394"/>
            <a:ext cx="8098797" cy="3253740"/>
          </a:xfrm>
          <a:prstGeom prst="rect">
            <a:avLst/>
          </a:prstGeom>
        </p:spPr>
      </p:pic>
    </p:spTree>
    <p:extLst>
      <p:ext uri="{BB962C8B-B14F-4D97-AF65-F5344CB8AC3E}">
        <p14:creationId xmlns:p14="http://schemas.microsoft.com/office/powerpoint/2010/main" val="82157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4151" y="353019"/>
            <a:ext cx="5863791" cy="572700"/>
          </a:xfrm>
        </p:spPr>
        <p:txBody>
          <a:bodyPr/>
          <a:lstStyle/>
          <a:p>
            <a:pPr lvl="0"/>
            <a:r>
              <a:rPr lang="fr-FR" sz="3600" dirty="0" smtClean="0"/>
              <a:t>2- </a:t>
            </a:r>
            <a:r>
              <a:rPr lang="fr-FR" sz="3600" dirty="0"/>
              <a:t>Calcul du moyenne  </a:t>
            </a:r>
            <a:br>
              <a:rPr lang="fr-FR" sz="3600" dirty="0"/>
            </a:br>
            <a:r>
              <a:rPr lang="fr-FR" sz="3600" dirty="0"/>
              <a: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 16"/>
          <p:cNvPicPr/>
          <p:nvPr/>
        </p:nvPicPr>
        <p:blipFill>
          <a:blip r:embed="rId3"/>
          <a:stretch>
            <a:fillRect/>
          </a:stretch>
        </p:blipFill>
        <p:spPr>
          <a:xfrm>
            <a:off x="349957" y="1484947"/>
            <a:ext cx="8297332" cy="1811408"/>
          </a:xfrm>
          <a:prstGeom prst="rect">
            <a:avLst/>
          </a:prstGeom>
        </p:spPr>
      </p:pic>
    </p:spTree>
    <p:extLst>
      <p:ext uri="{BB962C8B-B14F-4D97-AF65-F5344CB8AC3E}">
        <p14:creationId xmlns:p14="http://schemas.microsoft.com/office/powerpoint/2010/main" val="202510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4151" y="353019"/>
            <a:ext cx="5863791" cy="572700"/>
          </a:xfrm>
        </p:spPr>
        <p:txBody>
          <a:bodyPr/>
          <a:lstStyle/>
          <a:p>
            <a:pPr lvl="0"/>
            <a:r>
              <a:rPr lang="fr-FR" sz="3600" dirty="0" smtClean="0"/>
              <a:t>3- </a:t>
            </a:r>
            <a:r>
              <a:rPr lang="fr-FR" sz="3600" dirty="0"/>
              <a:t>Calcul du sigma squared  </a:t>
            </a:r>
            <a:br>
              <a:rPr lang="fr-FR" sz="3600" dirty="0"/>
            </a:br>
            <a:r>
              <a:rPr lang="fr-FR" sz="3600" dirty="0"/>
              <a: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Image 17"/>
          <p:cNvPicPr/>
          <p:nvPr/>
        </p:nvPicPr>
        <p:blipFill>
          <a:blip r:embed="rId3"/>
          <a:stretch>
            <a:fillRect/>
          </a:stretch>
        </p:blipFill>
        <p:spPr>
          <a:xfrm>
            <a:off x="469470" y="1437992"/>
            <a:ext cx="8179537" cy="1813207"/>
          </a:xfrm>
          <a:prstGeom prst="rect">
            <a:avLst/>
          </a:prstGeom>
        </p:spPr>
      </p:pic>
    </p:spTree>
    <p:extLst>
      <p:ext uri="{BB962C8B-B14F-4D97-AF65-F5344CB8AC3E}">
        <p14:creationId xmlns:p14="http://schemas.microsoft.com/office/powerpoint/2010/main" val="351666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avec coin arrondi 2"/>
          <p:cNvSpPr/>
          <p:nvPr/>
        </p:nvSpPr>
        <p:spPr>
          <a:xfrm rot="10800000">
            <a:off x="976745" y="529936"/>
            <a:ext cx="7710055" cy="4281055"/>
          </a:xfrm>
          <a:prstGeom prst="round1Rect">
            <a:avLst/>
          </a:prstGeom>
          <a:solidFill>
            <a:schemeClr val="bg1">
              <a:lumMod val="10000"/>
              <a:lumOff val="9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Google Shape;367;p39"/>
          <p:cNvSpPr txBox="1">
            <a:spLocks noGrp="1"/>
          </p:cNvSpPr>
          <p:nvPr>
            <p:ph type="title"/>
          </p:nvPr>
        </p:nvSpPr>
        <p:spPr>
          <a:xfrm>
            <a:off x="1574292" y="1555200"/>
            <a:ext cx="6134986" cy="1939200"/>
          </a:xfrm>
          <a:prstGeom prst="rect">
            <a:avLst/>
          </a:prstGeom>
        </p:spPr>
        <p:txBody>
          <a:bodyPr spcFirstLastPara="1" wrap="square" lIns="91425" tIns="91425" rIns="91425" bIns="91425" anchor="t" anchorCtr="0">
            <a:noAutofit/>
          </a:bodyPr>
          <a:lstStyle/>
          <a:p>
            <a:pPr lvl="0" algn="ctr">
              <a:buClr>
                <a:schemeClr val="dk1"/>
              </a:buClr>
              <a:buSzPts val="1100"/>
            </a:pPr>
            <a:r>
              <a:rPr lang="fr-FR" sz="3200" dirty="0"/>
              <a:t>Mieux vaut acheter une entreprise extraordinaire à un prix ordinaire qu’une entreprise ordinaire à un prix extraordinaire</a:t>
            </a:r>
            <a:r>
              <a:rPr lang="es" sz="3200" dirty="0"/>
              <a:t>.</a:t>
            </a:r>
            <a:r>
              <a:rPr lang="es" sz="3200" dirty="0">
                <a:solidFill>
                  <a:srgbClr val="FFC000"/>
                </a:solidFill>
              </a:rPr>
              <a:t>”</a:t>
            </a:r>
            <a:endParaRPr sz="3200" dirty="0"/>
          </a:p>
        </p:txBody>
      </p:sp>
      <p:sp>
        <p:nvSpPr>
          <p:cNvPr id="5" name="Google Shape;368;p39"/>
          <p:cNvSpPr txBox="1">
            <a:spLocks/>
          </p:cNvSpPr>
          <p:nvPr/>
        </p:nvSpPr>
        <p:spPr>
          <a:xfrm>
            <a:off x="1041607" y="3622942"/>
            <a:ext cx="6635100" cy="49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fr-FR" b="1" dirty="0" smtClean="0">
                <a:solidFill>
                  <a:schemeClr val="bg1">
                    <a:lumMod val="25000"/>
                    <a:lumOff val="75000"/>
                  </a:schemeClr>
                </a:solidFill>
              </a:rPr>
              <a:t>-WARREN BUFFETT</a:t>
            </a:r>
          </a:p>
          <a:p>
            <a:pPr algn="r">
              <a:spcBef>
                <a:spcPts val="1600"/>
              </a:spcBef>
            </a:pPr>
            <a:endParaRPr lang="fr-FR" b="1" dirty="0" smtClean="0">
              <a:solidFill>
                <a:schemeClr val="bg1">
                  <a:lumMod val="25000"/>
                  <a:lumOff val="75000"/>
                </a:schemeClr>
              </a:solidFill>
            </a:endParaRPr>
          </a:p>
          <a:p>
            <a:pPr algn="r">
              <a:spcBef>
                <a:spcPts val="1600"/>
              </a:spcBef>
              <a:spcAft>
                <a:spcPts val="1600"/>
              </a:spcAft>
            </a:pPr>
            <a:endParaRPr lang="fr-FR" b="1" dirty="0">
              <a:solidFill>
                <a:schemeClr val="bg1">
                  <a:lumMod val="25000"/>
                  <a:lumOff val="75000"/>
                </a:schemeClr>
              </a:solidFill>
            </a:endParaRPr>
          </a:p>
        </p:txBody>
      </p:sp>
      <p:sp>
        <p:nvSpPr>
          <p:cNvPr id="6" name="Google Shape;369;p39"/>
          <p:cNvSpPr txBox="1"/>
          <p:nvPr/>
        </p:nvSpPr>
        <p:spPr>
          <a:xfrm>
            <a:off x="1139442" y="1063200"/>
            <a:ext cx="869700" cy="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b="1" dirty="0">
                <a:solidFill>
                  <a:srgbClr val="FFC000"/>
                </a:solidFill>
                <a:latin typeface="Montserrat"/>
                <a:ea typeface="Montserrat"/>
                <a:cs typeface="Montserrat"/>
                <a:sym typeface="Montserrat"/>
              </a:rPr>
              <a:t>“</a:t>
            </a:r>
            <a:endParaRPr sz="7200" b="1" dirty="0">
              <a:solidFill>
                <a:srgbClr val="FFC000"/>
              </a:solidFill>
              <a:latin typeface="Montserrat"/>
              <a:ea typeface="Montserrat"/>
              <a:cs typeface="Montserrat"/>
              <a:sym typeface="Montserrat"/>
            </a:endParaRPr>
          </a:p>
        </p:txBody>
      </p:sp>
    </p:spTree>
    <p:extLst>
      <p:ext uri="{BB962C8B-B14F-4D97-AF65-F5344CB8AC3E}">
        <p14:creationId xmlns:p14="http://schemas.microsoft.com/office/powerpoint/2010/main" val="546310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58626" y="334032"/>
            <a:ext cx="5863791" cy="572700"/>
          </a:xfrm>
        </p:spPr>
        <p:txBody>
          <a:bodyPr/>
          <a:lstStyle/>
          <a:p>
            <a:pPr lvl="0"/>
            <a:r>
              <a:rPr lang="fr-FR" sz="3600" dirty="0" smtClean="0"/>
              <a:t>4- </a:t>
            </a:r>
            <a:r>
              <a:rPr lang="fr-FR" sz="3600" dirty="0"/>
              <a:t>Calcul du sigma  </a:t>
            </a:r>
            <a:br>
              <a:rPr lang="fr-FR" sz="3600" dirty="0"/>
            </a:br>
            <a:r>
              <a:rPr lang="fr-FR" sz="3600" dirty="0"/>
              <a: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 16"/>
          <p:cNvPicPr/>
          <p:nvPr/>
        </p:nvPicPr>
        <p:blipFill>
          <a:blip r:embed="rId3"/>
          <a:stretch>
            <a:fillRect/>
          </a:stretch>
        </p:blipFill>
        <p:spPr>
          <a:xfrm>
            <a:off x="422021" y="1354668"/>
            <a:ext cx="8200396" cy="1930400"/>
          </a:xfrm>
          <a:prstGeom prst="rect">
            <a:avLst/>
          </a:prstGeom>
        </p:spPr>
      </p:pic>
    </p:spTree>
    <p:extLst>
      <p:ext uri="{BB962C8B-B14F-4D97-AF65-F5344CB8AC3E}">
        <p14:creationId xmlns:p14="http://schemas.microsoft.com/office/powerpoint/2010/main" val="310942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p:cNvSpPr>
                <a:spLocks noGrp="1"/>
              </p:cNvSpPr>
              <p:nvPr>
                <p:ph type="title"/>
              </p:nvPr>
            </p:nvSpPr>
            <p:spPr>
              <a:xfrm>
                <a:off x="2758626" y="334032"/>
                <a:ext cx="5863791" cy="572700"/>
              </a:xfrm>
            </p:spPr>
            <p:txBody>
              <a:bodyPr/>
              <a:lstStyle/>
              <a:p>
                <a:pPr lvl="0"/>
                <a:r>
                  <a:rPr lang="fr-FR" sz="3600" dirty="0" smtClean="0"/>
                  <a:t>5- </a:t>
                </a:r>
                <a:r>
                  <a:rPr lang="fr-FR" sz="3600" dirty="0"/>
                  <a:t>Calcul du </a:t>
                </a:r>
                <a14:m>
                  <m:oMath xmlns:m="http://schemas.openxmlformats.org/officeDocument/2006/math">
                    <m:r>
                      <a:rPr lang="fr-FR" sz="3600" i="1">
                        <a:latin typeface="Cambria Math" panose="02040503050406030204" pitchFamily="18" charset="0"/>
                      </a:rPr>
                      <m:t>𝜇</m:t>
                    </m:r>
                  </m:oMath>
                </a14:m>
                <a:r>
                  <a:rPr lang="fr-FR" sz="3600" dirty="0"/>
                  <a:t>  </a:t>
                </a:r>
                <a:br>
                  <a:rPr lang="fr-FR" sz="3600" dirty="0"/>
                </a:br>
                <a:r>
                  <a:rPr lang="fr-FR" sz="3600" dirty="0"/>
                  <a:t> </a:t>
                </a:r>
              </a:p>
            </p:txBody>
          </p:sp>
        </mc:Choice>
        <mc:Fallback xmlns="">
          <p:sp>
            <p:nvSpPr>
              <p:cNvPr id="2" name="Titre 1"/>
              <p:cNvSpPr>
                <a:spLocks noGrp="1" noRot="1" noChangeAspect="1" noMove="1" noResize="1" noEditPoints="1" noAdjustHandles="1" noChangeArrowheads="1" noChangeShapeType="1" noTextEdit="1"/>
              </p:cNvSpPr>
              <p:nvPr>
                <p:ph type="title"/>
              </p:nvPr>
            </p:nvSpPr>
            <p:spPr>
              <a:xfrm>
                <a:off x="2758626" y="334032"/>
                <a:ext cx="5863791" cy="572700"/>
              </a:xfrm>
              <a:blipFill>
                <a:blip r:embed="rId3"/>
                <a:stretch>
                  <a:fillRect t="-8511" b="-59574"/>
                </a:stretch>
              </a:blipFill>
            </p:spPr>
            <p:txBody>
              <a:bodyPr/>
              <a:lstStyle/>
              <a:p>
                <a:r>
                  <a:rPr lang="fr-FR">
                    <a:noFill/>
                  </a:rPr>
                  <a:t> </a:t>
                </a:r>
              </a:p>
            </p:txBody>
          </p:sp>
        </mc:Fallback>
      </mc:AlternateContent>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Image 17"/>
          <p:cNvPicPr/>
          <p:nvPr/>
        </p:nvPicPr>
        <p:blipFill>
          <a:blip r:embed="rId4"/>
          <a:stretch>
            <a:fillRect/>
          </a:stretch>
        </p:blipFill>
        <p:spPr>
          <a:xfrm>
            <a:off x="389455" y="1502938"/>
            <a:ext cx="8043345" cy="1951462"/>
          </a:xfrm>
          <a:prstGeom prst="rect">
            <a:avLst/>
          </a:prstGeom>
        </p:spPr>
      </p:pic>
    </p:spTree>
    <p:extLst>
      <p:ext uri="{BB962C8B-B14F-4D97-AF65-F5344CB8AC3E}">
        <p14:creationId xmlns:p14="http://schemas.microsoft.com/office/powerpoint/2010/main" val="151934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58626" y="334032"/>
            <a:ext cx="5863791" cy="572700"/>
          </a:xfrm>
        </p:spPr>
        <p:txBody>
          <a:bodyPr/>
          <a:lstStyle/>
          <a:p>
            <a:pPr lvl="0" algn="l"/>
            <a:r>
              <a:rPr lang="fr-FR" sz="3600" dirty="0"/>
              <a:t>Test d’indépendance du variable RENDEMENT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 16"/>
          <p:cNvPicPr/>
          <p:nvPr/>
        </p:nvPicPr>
        <p:blipFill>
          <a:blip r:embed="rId3"/>
          <a:stretch>
            <a:fillRect/>
          </a:stretch>
        </p:blipFill>
        <p:spPr>
          <a:xfrm>
            <a:off x="349957" y="1580444"/>
            <a:ext cx="7710310" cy="3206044"/>
          </a:xfrm>
          <a:prstGeom prst="rect">
            <a:avLst/>
          </a:prstGeom>
        </p:spPr>
      </p:pic>
    </p:spTree>
    <p:extLst>
      <p:ext uri="{BB962C8B-B14F-4D97-AF65-F5344CB8AC3E}">
        <p14:creationId xmlns:p14="http://schemas.microsoft.com/office/powerpoint/2010/main" val="367961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58626" y="334032"/>
            <a:ext cx="5863791" cy="572700"/>
          </a:xfrm>
        </p:spPr>
        <p:txBody>
          <a:bodyPr/>
          <a:lstStyle/>
          <a:p>
            <a:pPr lvl="0" algn="l"/>
            <a:r>
              <a:rPr lang="fr-FR" sz="3600" dirty="0"/>
              <a:t>Test de normalité du variable RENDEMENT  </a:t>
            </a:r>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Image 17"/>
          <p:cNvPicPr/>
          <p:nvPr/>
        </p:nvPicPr>
        <p:blipFill>
          <a:blip r:embed="rId3"/>
          <a:stretch>
            <a:fillRect/>
          </a:stretch>
        </p:blipFill>
        <p:spPr>
          <a:xfrm>
            <a:off x="345290" y="1624929"/>
            <a:ext cx="7805288" cy="3206715"/>
          </a:xfrm>
          <a:prstGeom prst="rect">
            <a:avLst/>
          </a:prstGeom>
        </p:spPr>
      </p:pic>
    </p:spTree>
    <p:extLst>
      <p:ext uri="{BB962C8B-B14F-4D97-AF65-F5344CB8AC3E}">
        <p14:creationId xmlns:p14="http://schemas.microsoft.com/office/powerpoint/2010/main" val="91761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292073" y="346360"/>
            <a:ext cx="3346798" cy="54318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3600" b="1" dirty="0">
                <a:solidFill>
                  <a:srgbClr val="F8F8F8"/>
                </a:solidFill>
              </a:rPr>
              <a:t>Calcul </a:t>
            </a:r>
            <a:r>
              <a:rPr lang="fr-FR" sz="3600" b="1" dirty="0" smtClean="0">
                <a:solidFill>
                  <a:srgbClr val="F8F8F8"/>
                </a:solidFill>
              </a:rPr>
              <a:t>du </a:t>
            </a:r>
            <a:r>
              <a:rPr lang="fr-FR" sz="3600" b="1" dirty="0">
                <a:solidFill>
                  <a:srgbClr val="F8F8F8"/>
                </a:solidFill>
              </a:rPr>
              <a:t>prix de l'option</a:t>
            </a:r>
            <a:endParaRPr lang="en-US" sz="3600" b="1" dirty="0">
              <a:solidFill>
                <a:srgbClr val="F8F8F8"/>
              </a:solidFill>
              <a:latin typeface="Source Sans Pro" panose="020B0604020202020204" charset="0"/>
            </a:endParaRPr>
          </a:p>
        </p:txBody>
      </p:sp>
      <p:cxnSp>
        <p:nvCxnSpPr>
          <p:cNvPr id="6" name="Straight Connector 2">
            <a:extLst>
              <a:ext uri="{FF2B5EF4-FFF2-40B4-BE49-F238E27FC236}">
                <a16:creationId xmlns:a16="http://schemas.microsoft.com/office/drawing/2014/main" id="{D1BA1737-26B2-47E1-94E6-9E8A0881D0D8}"/>
              </a:ext>
            </a:extLst>
          </p:cNvPr>
          <p:cNvCxnSpPr>
            <a:cxnSpLocks/>
          </p:cNvCxnSpPr>
          <p:nvPr/>
        </p:nvCxnSpPr>
        <p:spPr>
          <a:xfrm>
            <a:off x="678108" y="3862406"/>
            <a:ext cx="7787786" cy="0"/>
          </a:xfrm>
          <a:prstGeom prst="line">
            <a:avLst/>
          </a:prstGeom>
          <a:ln w="22225">
            <a:solidFill>
              <a:srgbClr val="F8F8F8"/>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Oval 8">
            <a:extLst>
              <a:ext uri="{FF2B5EF4-FFF2-40B4-BE49-F238E27FC236}">
                <a16:creationId xmlns:a16="http://schemas.microsoft.com/office/drawing/2014/main" id="{5E5A1297-0287-4590-9FB9-7F3A631EACA2}"/>
              </a:ext>
            </a:extLst>
          </p:cNvPr>
          <p:cNvSpPr/>
          <p:nvPr/>
        </p:nvSpPr>
        <p:spPr>
          <a:xfrm rot="18900000">
            <a:off x="2470889" y="3689649"/>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8" name="TextBox 9">
            <a:extLst>
              <a:ext uri="{FF2B5EF4-FFF2-40B4-BE49-F238E27FC236}">
                <a16:creationId xmlns:a16="http://schemas.microsoft.com/office/drawing/2014/main" id="{91349D49-0952-42B0-BA28-C715128C0EF7}"/>
              </a:ext>
            </a:extLst>
          </p:cNvPr>
          <p:cNvSpPr txBox="1"/>
          <p:nvPr/>
        </p:nvSpPr>
        <p:spPr>
          <a:xfrm>
            <a:off x="2085501" y="4142060"/>
            <a:ext cx="1245724" cy="276999"/>
          </a:xfrm>
          <a:prstGeom prst="rect">
            <a:avLst/>
          </a:prstGeom>
          <a:noFill/>
        </p:spPr>
        <p:txBody>
          <a:bodyPr wrap="square" lIns="0" tIns="0" rIns="0" bIns="0" rtlCol="0">
            <a:spAutoFit/>
          </a:bodyPr>
          <a:lstStyle/>
          <a:p>
            <a:pPr algn="ctr"/>
            <a:r>
              <a:rPr lang="en-US" altLang="ko-KR" sz="1800" b="1" dirty="0" err="1" smtClean="0">
                <a:solidFill>
                  <a:srgbClr val="F8F8F8"/>
                </a:solidFill>
                <a:cs typeface="Arial" pitchFamily="34" charset="0"/>
              </a:rPr>
              <a:t>Méthode</a:t>
            </a:r>
            <a:r>
              <a:rPr lang="en-US" altLang="ko-KR" sz="1800" b="1" dirty="0" smtClean="0">
                <a:solidFill>
                  <a:srgbClr val="F8F8F8"/>
                </a:solidFill>
                <a:cs typeface="Arial" pitchFamily="34" charset="0"/>
              </a:rPr>
              <a:t> 1</a:t>
            </a:r>
            <a:endParaRPr lang="ko-KR" altLang="en-US" sz="1800" b="1" dirty="0">
              <a:solidFill>
                <a:srgbClr val="F8F8F8"/>
              </a:solidFill>
              <a:cs typeface="Arial" pitchFamily="34" charset="0"/>
            </a:endParaRPr>
          </a:p>
        </p:txBody>
      </p:sp>
      <p:sp>
        <p:nvSpPr>
          <p:cNvPr id="9" name="Oval 10">
            <a:extLst>
              <a:ext uri="{FF2B5EF4-FFF2-40B4-BE49-F238E27FC236}">
                <a16:creationId xmlns:a16="http://schemas.microsoft.com/office/drawing/2014/main" id="{78CDC5EC-49E4-45D3-B5AD-722F281E95A9}"/>
              </a:ext>
            </a:extLst>
          </p:cNvPr>
          <p:cNvSpPr/>
          <p:nvPr/>
        </p:nvSpPr>
        <p:spPr>
          <a:xfrm>
            <a:off x="2557451" y="3786950"/>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19" name="Oval 24">
            <a:extLst>
              <a:ext uri="{FF2B5EF4-FFF2-40B4-BE49-F238E27FC236}">
                <a16:creationId xmlns:a16="http://schemas.microsoft.com/office/drawing/2014/main" id="{0CE2AFDF-4A91-4984-B6C3-AA4D10912F94}"/>
              </a:ext>
            </a:extLst>
          </p:cNvPr>
          <p:cNvSpPr/>
          <p:nvPr/>
        </p:nvSpPr>
        <p:spPr>
          <a:xfrm rot="18900000">
            <a:off x="5650645" y="3689650"/>
            <a:ext cx="324036" cy="324036"/>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20" name="TextBox 25">
            <a:extLst>
              <a:ext uri="{FF2B5EF4-FFF2-40B4-BE49-F238E27FC236}">
                <a16:creationId xmlns:a16="http://schemas.microsoft.com/office/drawing/2014/main" id="{67C3C604-B1EB-4DDD-843C-BE972F220F26}"/>
              </a:ext>
            </a:extLst>
          </p:cNvPr>
          <p:cNvSpPr txBox="1"/>
          <p:nvPr/>
        </p:nvSpPr>
        <p:spPr>
          <a:xfrm>
            <a:off x="5292238" y="4106708"/>
            <a:ext cx="1189177" cy="276999"/>
          </a:xfrm>
          <a:prstGeom prst="rect">
            <a:avLst/>
          </a:prstGeom>
          <a:noFill/>
        </p:spPr>
        <p:txBody>
          <a:bodyPr wrap="square" lIns="0" tIns="0" rIns="0" bIns="0" rtlCol="0">
            <a:spAutoFit/>
          </a:bodyPr>
          <a:lstStyle/>
          <a:p>
            <a:pPr algn="ctr"/>
            <a:r>
              <a:rPr lang="en-US" altLang="ko-KR" sz="1800" b="1" dirty="0" err="1" smtClean="0">
                <a:solidFill>
                  <a:srgbClr val="F8F8F8"/>
                </a:solidFill>
                <a:cs typeface="Arial" pitchFamily="34" charset="0"/>
              </a:rPr>
              <a:t>Méthode</a:t>
            </a:r>
            <a:r>
              <a:rPr lang="en-US" altLang="ko-KR" sz="1800" b="1" dirty="0" smtClean="0">
                <a:solidFill>
                  <a:srgbClr val="F8F8F8"/>
                </a:solidFill>
                <a:cs typeface="Arial" pitchFamily="34" charset="0"/>
              </a:rPr>
              <a:t> 2</a:t>
            </a:r>
            <a:endParaRPr lang="ko-KR" altLang="en-US" sz="1800" b="1" dirty="0">
              <a:solidFill>
                <a:srgbClr val="F8F8F8"/>
              </a:solidFill>
              <a:cs typeface="Arial" pitchFamily="34" charset="0"/>
            </a:endParaRPr>
          </a:p>
        </p:txBody>
      </p:sp>
      <p:sp>
        <p:nvSpPr>
          <p:cNvPr id="21" name="Oval 26">
            <a:extLst>
              <a:ext uri="{FF2B5EF4-FFF2-40B4-BE49-F238E27FC236}">
                <a16:creationId xmlns:a16="http://schemas.microsoft.com/office/drawing/2014/main" id="{2BE97DF5-9676-49E0-B12F-7169B975D84C}"/>
              </a:ext>
            </a:extLst>
          </p:cNvPr>
          <p:cNvSpPr/>
          <p:nvPr/>
        </p:nvSpPr>
        <p:spPr>
          <a:xfrm>
            <a:off x="5737207" y="3786950"/>
            <a:ext cx="150912" cy="1509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lumMod val="75000"/>
                  <a:lumOff val="25000"/>
                </a:schemeClr>
              </a:solidFill>
            </a:endParaRPr>
          </a:p>
        </p:txBody>
      </p:sp>
      <p:sp>
        <p:nvSpPr>
          <p:cNvPr id="22" name="Rounded Rectangle 51">
            <a:extLst>
              <a:ext uri="{FF2B5EF4-FFF2-40B4-BE49-F238E27FC236}">
                <a16:creationId xmlns:a16="http://schemas.microsoft.com/office/drawing/2014/main" id="{8F5BA0AF-A72E-4256-BE4D-8FBDB152EE59}"/>
              </a:ext>
            </a:extLst>
          </p:cNvPr>
          <p:cNvSpPr/>
          <p:nvPr/>
        </p:nvSpPr>
        <p:spPr>
          <a:xfrm>
            <a:off x="1698375" y="3143319"/>
            <a:ext cx="1911052"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25" name="TextBox 34">
            <a:extLst>
              <a:ext uri="{FF2B5EF4-FFF2-40B4-BE49-F238E27FC236}">
                <a16:creationId xmlns:a16="http://schemas.microsoft.com/office/drawing/2014/main" id="{F1F69C21-29A0-4CB2-848C-4FE19C8DDB3C}"/>
              </a:ext>
            </a:extLst>
          </p:cNvPr>
          <p:cNvSpPr txBox="1"/>
          <p:nvPr/>
        </p:nvSpPr>
        <p:spPr>
          <a:xfrm>
            <a:off x="1754544" y="1774252"/>
            <a:ext cx="2049812" cy="1384995"/>
          </a:xfrm>
          <a:prstGeom prst="rect">
            <a:avLst/>
          </a:prstGeom>
          <a:noFill/>
        </p:spPr>
        <p:txBody>
          <a:bodyPr wrap="square" lIns="81000" rIns="81000" rtlCol="0">
            <a:spAutoFit/>
          </a:bodyPr>
          <a:lstStyle/>
          <a:p>
            <a:pPr lvl="0"/>
            <a:r>
              <a:rPr lang="fr-FR" b="1" dirty="0">
                <a:solidFill>
                  <a:schemeClr val="tx1"/>
                </a:solidFill>
              </a:rPr>
              <a:t>La première méthode : </a:t>
            </a:r>
            <a:endParaRPr lang="fr-FR" b="1" dirty="0" smtClean="0">
              <a:solidFill>
                <a:schemeClr val="tx1"/>
              </a:solidFill>
            </a:endParaRPr>
          </a:p>
          <a:p>
            <a:pPr lvl="0"/>
            <a:r>
              <a:rPr lang="fr-FR" b="1" dirty="0" smtClean="0">
                <a:solidFill>
                  <a:srgbClr val="F8F8F8"/>
                </a:solidFill>
              </a:rPr>
              <a:t>Calcul </a:t>
            </a:r>
            <a:r>
              <a:rPr lang="fr-FR" b="1" dirty="0">
                <a:solidFill>
                  <a:srgbClr val="F8F8F8"/>
                </a:solidFill>
              </a:rPr>
              <a:t>de prix de l'option par l'</a:t>
            </a:r>
            <a:r>
              <a:rPr lang="fr-FR" b="1" dirty="0" err="1">
                <a:solidFill>
                  <a:srgbClr val="F8F8F8"/>
                </a:solidFill>
              </a:rPr>
              <a:t>equation</a:t>
            </a:r>
            <a:r>
              <a:rPr lang="fr-FR" b="1" dirty="0">
                <a:solidFill>
                  <a:srgbClr val="F8F8F8"/>
                </a:solidFill>
              </a:rPr>
              <a:t> Black &amp; </a:t>
            </a:r>
            <a:r>
              <a:rPr lang="fr-FR" b="1" dirty="0" err="1" smtClean="0">
                <a:solidFill>
                  <a:srgbClr val="F8F8F8"/>
                </a:solidFill>
              </a:rPr>
              <a:t>Scholes</a:t>
            </a:r>
            <a:endParaRPr lang="fr-FR" b="1" dirty="0">
              <a:solidFill>
                <a:srgbClr val="F8F8F8"/>
              </a:solidFill>
            </a:endParaRPr>
          </a:p>
          <a:p>
            <a:r>
              <a:rPr lang="fr-FR" b="1" dirty="0">
                <a:solidFill>
                  <a:schemeClr val="tx1"/>
                </a:solidFill>
              </a:rPr>
              <a:t> </a:t>
            </a:r>
            <a:endParaRPr lang="ko-KR" altLang="en-US" b="1" dirty="0">
              <a:solidFill>
                <a:schemeClr val="tx1"/>
              </a:solidFill>
              <a:cs typeface="Arial" pitchFamily="34" charset="0"/>
            </a:endParaRPr>
          </a:p>
        </p:txBody>
      </p:sp>
      <p:cxnSp>
        <p:nvCxnSpPr>
          <p:cNvPr id="26" name="Straight Connector 35">
            <a:extLst>
              <a:ext uri="{FF2B5EF4-FFF2-40B4-BE49-F238E27FC236}">
                <a16:creationId xmlns:a16="http://schemas.microsoft.com/office/drawing/2014/main" id="{4945E63C-3072-4DFA-BA98-CBEE79C550C3}"/>
              </a:ext>
            </a:extLst>
          </p:cNvPr>
          <p:cNvCxnSpPr/>
          <p:nvPr/>
        </p:nvCxnSpPr>
        <p:spPr>
          <a:xfrm>
            <a:off x="1698377" y="1849542"/>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7" name="Rounded Rectangle 52">
            <a:extLst>
              <a:ext uri="{FF2B5EF4-FFF2-40B4-BE49-F238E27FC236}">
                <a16:creationId xmlns:a16="http://schemas.microsoft.com/office/drawing/2014/main" id="{836CD8EE-67E0-426F-87B1-1CEC08693D16}"/>
              </a:ext>
            </a:extLst>
          </p:cNvPr>
          <p:cNvSpPr/>
          <p:nvPr/>
        </p:nvSpPr>
        <p:spPr>
          <a:xfrm>
            <a:off x="4794240" y="3102285"/>
            <a:ext cx="1843649" cy="81000"/>
          </a:xfrm>
          <a:prstGeom prst="roundRect">
            <a:avLst>
              <a:gd name="adj" fmla="val 50000"/>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p>
        </p:txBody>
      </p:sp>
      <p:sp>
        <p:nvSpPr>
          <p:cNvPr id="30" name="TextBox 38">
            <a:extLst>
              <a:ext uri="{FF2B5EF4-FFF2-40B4-BE49-F238E27FC236}">
                <a16:creationId xmlns:a16="http://schemas.microsoft.com/office/drawing/2014/main" id="{43DB14B2-14C0-4113-87EB-B56BA0672E06}"/>
              </a:ext>
            </a:extLst>
          </p:cNvPr>
          <p:cNvSpPr txBox="1"/>
          <p:nvPr/>
        </p:nvSpPr>
        <p:spPr>
          <a:xfrm>
            <a:off x="4842275" y="1746062"/>
            <a:ext cx="2089102" cy="1169551"/>
          </a:xfrm>
          <a:prstGeom prst="rect">
            <a:avLst/>
          </a:prstGeom>
          <a:noFill/>
        </p:spPr>
        <p:txBody>
          <a:bodyPr wrap="square" lIns="81000" rIns="81000" rtlCol="0">
            <a:spAutoFit/>
          </a:bodyPr>
          <a:lstStyle/>
          <a:p>
            <a:pPr lvl="0"/>
            <a:r>
              <a:rPr lang="fr-FR" b="1" dirty="0">
                <a:solidFill>
                  <a:schemeClr val="tx1"/>
                </a:solidFill>
              </a:rPr>
              <a:t>La deuxième méthode : </a:t>
            </a:r>
            <a:endParaRPr lang="fr-FR" b="1" dirty="0" smtClean="0">
              <a:solidFill>
                <a:schemeClr val="tx1"/>
              </a:solidFill>
            </a:endParaRPr>
          </a:p>
          <a:p>
            <a:pPr lvl="0"/>
            <a:r>
              <a:rPr lang="fr-FR" b="1" dirty="0" smtClean="0">
                <a:solidFill>
                  <a:srgbClr val="F8F8F8"/>
                </a:solidFill>
              </a:rPr>
              <a:t>Calcul </a:t>
            </a:r>
            <a:r>
              <a:rPr lang="fr-FR" b="1" dirty="0">
                <a:solidFill>
                  <a:srgbClr val="F8F8F8"/>
                </a:solidFill>
              </a:rPr>
              <a:t>de prix de l'option par simulation de Monte Carlo</a:t>
            </a:r>
          </a:p>
        </p:txBody>
      </p:sp>
      <p:cxnSp>
        <p:nvCxnSpPr>
          <p:cNvPr id="31" name="Straight Connector 39">
            <a:extLst>
              <a:ext uri="{FF2B5EF4-FFF2-40B4-BE49-F238E27FC236}">
                <a16:creationId xmlns:a16="http://schemas.microsoft.com/office/drawing/2014/main" id="{86314678-9DF4-48F2-8A24-A4D7A50D3AE0}"/>
              </a:ext>
            </a:extLst>
          </p:cNvPr>
          <p:cNvCxnSpPr/>
          <p:nvPr/>
        </p:nvCxnSpPr>
        <p:spPr>
          <a:xfrm>
            <a:off x="4794242" y="1809448"/>
            <a:ext cx="7508" cy="1135217"/>
          </a:xfrm>
          <a:prstGeom prst="line">
            <a:avLst/>
          </a:prstGeom>
          <a:ln w="19050">
            <a:solidFill>
              <a:srgbClr val="969696"/>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47" name="Google Shape;1317;p15"/>
          <p:cNvGrpSpPr/>
          <p:nvPr/>
        </p:nvGrpSpPr>
        <p:grpSpPr>
          <a:xfrm>
            <a:off x="6359920" y="448619"/>
            <a:ext cx="413222" cy="440926"/>
            <a:chOff x="1611825" y="1896250"/>
            <a:chExt cx="54200" cy="54175"/>
          </a:xfrm>
        </p:grpSpPr>
        <p:sp>
          <p:nvSpPr>
            <p:cNvPr id="48"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317;p15"/>
          <p:cNvGrpSpPr/>
          <p:nvPr/>
        </p:nvGrpSpPr>
        <p:grpSpPr>
          <a:xfrm>
            <a:off x="7997463" y="170335"/>
            <a:ext cx="835642" cy="805216"/>
            <a:chOff x="1611825" y="1896250"/>
            <a:chExt cx="54200" cy="54175"/>
          </a:xfrm>
        </p:grpSpPr>
        <p:sp>
          <p:nvSpPr>
            <p:cNvPr id="54"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4733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000"/>
                                        <p:tgtEl>
                                          <p:spTgt spid="27"/>
                                        </p:tgtEl>
                                      </p:cBhvr>
                                    </p:animEffect>
                                    <p:anim calcmode="lin" valueType="num">
                                      <p:cBhvr>
                                        <p:cTn id="55" dur="1000" fill="hold"/>
                                        <p:tgtEl>
                                          <p:spTgt spid="27"/>
                                        </p:tgtEl>
                                        <p:attrNameLst>
                                          <p:attrName>ppt_x</p:attrName>
                                        </p:attrNameLst>
                                      </p:cBhvr>
                                      <p:tavLst>
                                        <p:tav tm="0">
                                          <p:val>
                                            <p:strVal val="#ppt_x"/>
                                          </p:val>
                                        </p:tav>
                                        <p:tav tm="100000">
                                          <p:val>
                                            <p:strVal val="#ppt_x"/>
                                          </p:val>
                                        </p:tav>
                                      </p:tavLst>
                                    </p:anim>
                                    <p:anim calcmode="lin" valueType="num">
                                      <p:cBhvr>
                                        <p:cTn id="56" dur="1000" fill="hold"/>
                                        <p:tgtEl>
                                          <p:spTgt spid="2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anim calcmode="lin" valueType="num">
                                      <p:cBhvr>
                                        <p:cTn id="60" dur="1000" fill="hold"/>
                                        <p:tgtEl>
                                          <p:spTgt spid="30"/>
                                        </p:tgtEl>
                                        <p:attrNameLst>
                                          <p:attrName>ppt_x</p:attrName>
                                        </p:attrNameLst>
                                      </p:cBhvr>
                                      <p:tavLst>
                                        <p:tav tm="0">
                                          <p:val>
                                            <p:strVal val="#ppt_x"/>
                                          </p:val>
                                        </p:tav>
                                        <p:tav tm="100000">
                                          <p:val>
                                            <p:strVal val="#ppt_x"/>
                                          </p:val>
                                        </p:tav>
                                      </p:tavLst>
                                    </p:anim>
                                    <p:anim calcmode="lin" valueType="num">
                                      <p:cBhvr>
                                        <p:cTn id="61" dur="1000" fill="hold"/>
                                        <p:tgtEl>
                                          <p:spTgt spid="30"/>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9" grpId="0" animBg="1"/>
      <p:bldP spid="20" grpId="0"/>
      <p:bldP spid="21" grpId="0" animBg="1"/>
      <p:bldP spid="22" grpId="0" animBg="1"/>
      <p:bldP spid="25" grpId="0"/>
      <p:bldP spid="27" grpId="0" animBg="1"/>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8;p37"/>
          <p:cNvSpPr txBox="1">
            <a:spLocks noGrp="1"/>
          </p:cNvSpPr>
          <p:nvPr>
            <p:ph type="title"/>
          </p:nvPr>
        </p:nvSpPr>
        <p:spPr>
          <a:xfrm>
            <a:off x="683429" y="773692"/>
            <a:ext cx="7223796" cy="766050"/>
          </a:xfrm>
          <a:prstGeom prst="rect">
            <a:avLst/>
          </a:prstGeom>
        </p:spPr>
        <p:txBody>
          <a:bodyPr spcFirstLastPara="1" wrap="square" lIns="91425" tIns="91425" rIns="91425" bIns="91425" anchor="b" anchorCtr="0">
            <a:noAutofit/>
          </a:bodyPr>
          <a:lstStyle/>
          <a:p>
            <a:pPr lvl="0" algn="l"/>
            <a:r>
              <a:rPr lang="fr-FR" sz="3600" dirty="0">
                <a:solidFill>
                  <a:schemeClr val="tx1"/>
                </a:solidFill>
              </a:rPr>
              <a:t>Calcul </a:t>
            </a:r>
            <a:r>
              <a:rPr lang="fr-FR" sz="3600" dirty="0"/>
              <a:t>de prix de l'option par l'</a:t>
            </a:r>
            <a:r>
              <a:rPr lang="fr-FR" sz="3600" dirty="0" err="1"/>
              <a:t>equation</a:t>
            </a:r>
            <a:r>
              <a:rPr lang="fr-FR" sz="3600" dirty="0"/>
              <a:t> Black &amp; </a:t>
            </a:r>
            <a:r>
              <a:rPr lang="fr-FR" sz="3600" dirty="0" err="1"/>
              <a:t>Scholes</a:t>
            </a:r>
            <a:r>
              <a:rPr lang="fr-FR" sz="3600" dirty="0"/>
              <a:t> </a:t>
            </a:r>
            <a:r>
              <a:rPr lang="fr-FR" sz="3600" dirty="0" smtClean="0"/>
              <a:t>(1)</a:t>
            </a:r>
            <a:endParaRPr sz="3600" b="0" dirty="0">
              <a:solidFill>
                <a:srgbClr val="F8F8F8"/>
              </a:solidFill>
              <a:sym typeface="Source Sans Pro SemiBold"/>
            </a:endParaRPr>
          </a:p>
        </p:txBody>
      </p:sp>
      <p:sp>
        <p:nvSpPr>
          <p:cNvPr id="4" name="Google Shape;285;p38"/>
          <p:cNvSpPr txBox="1">
            <a:spLocks/>
          </p:cNvSpPr>
          <p:nvPr/>
        </p:nvSpPr>
        <p:spPr>
          <a:xfrm>
            <a:off x="674642" y="1657712"/>
            <a:ext cx="7798800" cy="20604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rgbClr val="F8F8F8"/>
                </a:solidFill>
                <a:latin typeface="Source Sans Pro" panose="020B0604020202020204" charset="0"/>
              </a:rPr>
              <a:t>Tout d’abord, nous allons fixer nos deux constantes K=6, le prix d’exercice, et </a:t>
            </a:r>
            <a:r>
              <a:rPr lang="fr-FR" dirty="0" smtClean="0">
                <a:solidFill>
                  <a:srgbClr val="F8F8F8"/>
                </a:solidFill>
                <a:latin typeface="Source Sans Pro" panose="020B0604020202020204" charset="0"/>
              </a:rPr>
              <a:t>S0=2.54 qui </a:t>
            </a:r>
            <a:r>
              <a:rPr lang="fr-FR" dirty="0">
                <a:solidFill>
                  <a:srgbClr val="F8F8F8"/>
                </a:solidFill>
                <a:latin typeface="Source Sans Pro" panose="020B0604020202020204" charset="0"/>
              </a:rPr>
              <a:t>est équivalente à la dernière valeur de l’action selon notre base de données. Ici, et dans la suite de nos calculs, nous avons pris T=1, qui correspond à une année de vie de l’action.</a:t>
            </a:r>
          </a:p>
          <a:p>
            <a:r>
              <a:rPr lang="fr-FR" dirty="0">
                <a:solidFill>
                  <a:srgbClr val="F8F8F8"/>
                </a:solidFill>
                <a:latin typeface="Source Sans Pro" panose="020B0604020202020204" charset="0"/>
              </a:rPr>
              <a:t>Aussi, r équivalent au taux d’intérêt sans risque est fixé à r.</a:t>
            </a:r>
          </a:p>
          <a:p>
            <a:r>
              <a:rPr lang="fr-FR" dirty="0">
                <a:solidFill>
                  <a:srgbClr val="F8F8F8"/>
                </a:solidFill>
                <a:latin typeface="Source Sans Pro" panose="020B0604020202020204" charset="0"/>
              </a:rPr>
              <a:t>Ensuite, pour pouvoir calculer l’option, il nous faut calculer d1 en utilisant la formule mathématique suivante :</a:t>
            </a:r>
          </a:p>
        </p:txBody>
      </p:sp>
      <p:grpSp>
        <p:nvGrpSpPr>
          <p:cNvPr id="5" name="Google Shape;1317;p15"/>
          <p:cNvGrpSpPr/>
          <p:nvPr/>
        </p:nvGrpSpPr>
        <p:grpSpPr>
          <a:xfrm>
            <a:off x="8052465" y="710872"/>
            <a:ext cx="593558" cy="678167"/>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6854130" y="129236"/>
            <a:ext cx="907855" cy="932092"/>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41;p15"/>
          <p:cNvGrpSpPr/>
          <p:nvPr/>
        </p:nvGrpSpPr>
        <p:grpSpPr>
          <a:xfrm>
            <a:off x="8543430" y="1594248"/>
            <a:ext cx="412321" cy="412472"/>
            <a:chOff x="1611825" y="1896250"/>
            <a:chExt cx="54200" cy="54175"/>
          </a:xfrm>
        </p:grpSpPr>
        <p:sp>
          <p:nvSpPr>
            <p:cNvPr id="18" name="Google Shape;1342;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3;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4;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5;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6;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779" y="3051280"/>
            <a:ext cx="2883690" cy="1333686"/>
          </a:xfrm>
          <a:prstGeom prst="rect">
            <a:avLst/>
          </a:prstGeom>
        </p:spPr>
      </p:pic>
    </p:spTree>
    <p:extLst>
      <p:ext uri="{BB962C8B-B14F-4D97-AF65-F5344CB8AC3E}">
        <p14:creationId xmlns:p14="http://schemas.microsoft.com/office/powerpoint/2010/main" val="241550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51290" y="334032"/>
            <a:ext cx="6071128" cy="572700"/>
          </a:xfrm>
        </p:spPr>
        <p:txBody>
          <a:bodyPr/>
          <a:lstStyle/>
          <a:p>
            <a:pPr lvl="0" algn="l"/>
            <a:r>
              <a:rPr lang="fr-FR" sz="3600" dirty="0">
                <a:solidFill>
                  <a:schemeClr val="tx1"/>
                </a:solidFill>
              </a:rPr>
              <a:t>Calcul </a:t>
            </a:r>
            <a:r>
              <a:rPr lang="fr-FR" sz="3600" dirty="0"/>
              <a:t>de prix de l'option par l'</a:t>
            </a:r>
            <a:r>
              <a:rPr lang="fr-FR" sz="3600" dirty="0" err="1"/>
              <a:t>equation</a:t>
            </a:r>
            <a:r>
              <a:rPr lang="fr-FR" sz="3600" dirty="0"/>
              <a:t> Black &amp; </a:t>
            </a:r>
            <a:r>
              <a:rPr lang="fr-FR" sz="3600" dirty="0" err="1"/>
              <a:t>Scholes</a:t>
            </a:r>
            <a:r>
              <a:rPr lang="fr-FR" sz="3600" dirty="0"/>
              <a:t> </a:t>
            </a:r>
            <a:r>
              <a:rPr lang="fr-FR" sz="3600" dirty="0" smtClean="0"/>
              <a:t>(2)</a:t>
            </a:r>
            <a:endParaRPr lang="fr-FR" sz="3600" dirty="0"/>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9" name="Google Shape;285;p38"/>
              <p:cNvSpPr txBox="1">
                <a:spLocks/>
              </p:cNvSpPr>
              <p:nvPr/>
            </p:nvSpPr>
            <p:spPr>
              <a:xfrm>
                <a:off x="795941" y="1501269"/>
                <a:ext cx="7798800" cy="20604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smtClean="0">
                    <a:solidFill>
                      <a:srgbClr val="F8F8F8"/>
                    </a:solidFill>
                    <a:latin typeface="Source Sans Pro" panose="020B0604020202020204" charset="0"/>
                  </a:rPr>
                  <a:t>Avec :</a:t>
                </a:r>
              </a:p>
              <a:p>
                <a14:m>
                  <m:oMath xmlns:m="http://schemas.openxmlformats.org/officeDocument/2006/math">
                    <m:sSub>
                      <m:sSubPr>
                        <m:ctrlPr>
                          <a:rPr lang="fr-FR" i="1">
                            <a:solidFill>
                              <a:srgbClr val="F8F8F8"/>
                            </a:solidFill>
                            <a:latin typeface="Cambria Math" panose="02040503050406030204" pitchFamily="18" charset="0"/>
                          </a:rPr>
                        </m:ctrlPr>
                      </m:sSubPr>
                      <m:e>
                        <m:r>
                          <a:rPr lang="fr-FR" i="1">
                            <a:solidFill>
                              <a:srgbClr val="F8F8F8"/>
                            </a:solidFill>
                            <a:latin typeface="Cambria Math" panose="02040503050406030204" pitchFamily="18" charset="0"/>
                          </a:rPr>
                          <m:t>𝑆</m:t>
                        </m:r>
                      </m:e>
                      <m:sub>
                        <m:r>
                          <a:rPr lang="fr-FR" i="1">
                            <a:solidFill>
                              <a:srgbClr val="F8F8F8"/>
                            </a:solidFill>
                            <a:latin typeface="Cambria Math" panose="02040503050406030204" pitchFamily="18" charset="0"/>
                          </a:rPr>
                          <m:t>0</m:t>
                        </m:r>
                      </m:sub>
                    </m:sSub>
                  </m:oMath>
                </a14:m>
                <a:r>
                  <a:rPr lang="fr-FR" dirty="0">
                    <a:solidFill>
                      <a:srgbClr val="F8F8F8"/>
                    </a:solidFill>
                    <a:latin typeface="Source Sans Pro" panose="020B0604020202020204" charset="0"/>
                  </a:rPr>
                  <a:t> = Prix actuel de l’action</a:t>
                </a:r>
              </a:p>
              <a:p>
                <a:r>
                  <a:rPr lang="fr-FR" dirty="0">
                    <a:solidFill>
                      <a:srgbClr val="F8F8F8"/>
                    </a:solidFill>
                    <a:latin typeface="Source Sans Pro" panose="020B0604020202020204" charset="0"/>
                  </a:rPr>
                  <a:t>K = Prix d’exercice de l’option</a:t>
                </a:r>
              </a:p>
              <a:p>
                <a:r>
                  <a:rPr lang="fr-FR" dirty="0">
                    <a:solidFill>
                      <a:srgbClr val="F8F8F8"/>
                    </a:solidFill>
                    <a:latin typeface="Source Sans Pro" panose="020B0604020202020204" charset="0"/>
                  </a:rPr>
                  <a:t>T = Temps restant avant l’expiration de l’option, en pourcentage d’une année</a:t>
                </a:r>
              </a:p>
              <a:p>
                <a:r>
                  <a:rPr lang="fr-FR" dirty="0">
                    <a:solidFill>
                      <a:srgbClr val="F8F8F8"/>
                    </a:solidFill>
                    <a:latin typeface="Source Sans Pro" panose="020B0604020202020204" charset="0"/>
                  </a:rPr>
                  <a:t>r = Taux d’intérêt sans risque</a:t>
                </a:r>
              </a:p>
              <a:p>
                <a:r>
                  <a:rPr lang="fr-FR" dirty="0">
                    <a:solidFill>
                      <a:srgbClr val="F8F8F8"/>
                    </a:solidFill>
                    <a:latin typeface="Source Sans Pro" panose="020B0604020202020204" charset="0"/>
                  </a:rPr>
                  <a:t>σ = volatilité implicite du prix de l’action</a:t>
                </a:r>
              </a:p>
              <a:p>
                <a:r>
                  <a:rPr lang="fr-FR" dirty="0">
                    <a:solidFill>
                      <a:srgbClr val="F8F8F8"/>
                    </a:solidFill>
                    <a:latin typeface="Source Sans Pro" panose="020B0604020202020204" charset="0"/>
                  </a:rPr>
                  <a:t>N(x) = La valeur de x convertit à l’aide d’une table cumulative de la loi de distribution normale</a:t>
                </a:r>
              </a:p>
            </p:txBody>
          </p:sp>
        </mc:Choice>
        <mc:Fallback xmlns="">
          <p:sp>
            <p:nvSpPr>
              <p:cNvPr id="19" name="Google Shape;285;p38"/>
              <p:cNvSpPr txBox="1">
                <a:spLocks noRot="1" noChangeAspect="1" noMove="1" noResize="1" noEditPoints="1" noAdjustHandles="1" noChangeArrowheads="1" noChangeShapeType="1" noTextEdit="1"/>
              </p:cNvSpPr>
              <p:nvPr/>
            </p:nvSpPr>
            <p:spPr>
              <a:xfrm>
                <a:off x="795941" y="1501269"/>
                <a:ext cx="7798800" cy="2060411"/>
              </a:xfrm>
              <a:prstGeom prst="rect">
                <a:avLst/>
              </a:prstGeom>
              <a:blipFill>
                <a:blip r:embed="rId3"/>
                <a:stretch>
                  <a:fillRect l="-235"/>
                </a:stretch>
              </a:blipFill>
            </p:spPr>
            <p:txBody>
              <a:bodyPr/>
              <a:lstStyle/>
              <a:p>
                <a:r>
                  <a:rPr lang="fr-FR">
                    <a:noFill/>
                  </a:rPr>
                  <a:t> </a:t>
                </a:r>
              </a:p>
            </p:txBody>
          </p:sp>
        </mc:Fallback>
      </mc:AlternateContent>
      <p:pic>
        <p:nvPicPr>
          <p:cNvPr id="18" name="Image 17"/>
          <p:cNvPicPr/>
          <p:nvPr/>
        </p:nvPicPr>
        <p:blipFill>
          <a:blip r:embed="rId4"/>
          <a:stretch>
            <a:fillRect/>
          </a:stretch>
        </p:blipFill>
        <p:spPr>
          <a:xfrm>
            <a:off x="356582" y="3240863"/>
            <a:ext cx="8064929" cy="1443681"/>
          </a:xfrm>
          <a:prstGeom prst="rect">
            <a:avLst/>
          </a:prstGeom>
        </p:spPr>
      </p:pic>
    </p:spTree>
    <p:extLst>
      <p:ext uri="{BB962C8B-B14F-4D97-AF65-F5344CB8AC3E}">
        <p14:creationId xmlns:p14="http://schemas.microsoft.com/office/powerpoint/2010/main" val="326319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8;p37"/>
          <p:cNvSpPr txBox="1">
            <a:spLocks noGrp="1"/>
          </p:cNvSpPr>
          <p:nvPr>
            <p:ph type="title"/>
          </p:nvPr>
        </p:nvSpPr>
        <p:spPr>
          <a:xfrm>
            <a:off x="683429" y="773692"/>
            <a:ext cx="7223796" cy="766050"/>
          </a:xfrm>
          <a:prstGeom prst="rect">
            <a:avLst/>
          </a:prstGeom>
        </p:spPr>
        <p:txBody>
          <a:bodyPr spcFirstLastPara="1" wrap="square" lIns="91425" tIns="91425" rIns="91425" bIns="91425" anchor="b" anchorCtr="0">
            <a:noAutofit/>
          </a:bodyPr>
          <a:lstStyle/>
          <a:p>
            <a:pPr lvl="0" algn="l"/>
            <a:r>
              <a:rPr lang="fr-FR" sz="3600" dirty="0">
                <a:solidFill>
                  <a:schemeClr val="tx1"/>
                </a:solidFill>
              </a:rPr>
              <a:t>Calcul</a:t>
            </a:r>
            <a:r>
              <a:rPr lang="fr-FR" sz="3600" dirty="0"/>
              <a:t> de prix de l'option par simulation de Monte </a:t>
            </a:r>
            <a:r>
              <a:rPr lang="fr-FR" sz="3600" dirty="0" smtClean="0"/>
              <a:t>Carlo (1)</a:t>
            </a:r>
            <a:endParaRPr sz="3600" b="0" dirty="0">
              <a:solidFill>
                <a:srgbClr val="F8F8F8"/>
              </a:solidFill>
              <a:sym typeface="Source Sans Pro SemiBold"/>
            </a:endParaRPr>
          </a:p>
        </p:txBody>
      </p:sp>
      <p:sp>
        <p:nvSpPr>
          <p:cNvPr id="4" name="Google Shape;285;p38"/>
          <p:cNvSpPr txBox="1">
            <a:spLocks/>
          </p:cNvSpPr>
          <p:nvPr/>
        </p:nvSpPr>
        <p:spPr>
          <a:xfrm>
            <a:off x="674642" y="1657712"/>
            <a:ext cx="7798800" cy="20604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rgbClr val="F8F8F8"/>
                </a:solidFill>
                <a:latin typeface="Source Sans Pro" panose="020B0604020202020204" charset="0"/>
              </a:rPr>
              <a:t>Pour le calcul du prix de l’option selon la deuxième méthode, il nous faut tout d’abord échantillonner un nombre important de valeurs aléatoires suivant la loi normale. Plus le nombre de ces valeurs augmentent, plus nos résultats seront précis. Cet échantillonnage, qu’on a appelé normal </a:t>
            </a:r>
          </a:p>
          <a:p>
            <a:r>
              <a:rPr lang="fr-FR" dirty="0" smtClean="0">
                <a:solidFill>
                  <a:srgbClr val="F8F8F8"/>
                </a:solidFill>
                <a:latin typeface="Source Sans Pro" panose="020B0604020202020204" charset="0"/>
              </a:rPr>
              <a:t>Nous </a:t>
            </a:r>
            <a:r>
              <a:rPr lang="fr-FR" dirty="0">
                <a:solidFill>
                  <a:srgbClr val="F8F8F8"/>
                </a:solidFill>
                <a:latin typeface="Source Sans Pro" panose="020B0604020202020204" charset="0"/>
              </a:rPr>
              <a:t>devrons ensuite calculer la suite St, ici notée s, qui correspond au prix assujetti, par la formule mathématique suivante :</a:t>
            </a:r>
          </a:p>
        </p:txBody>
      </p:sp>
      <p:grpSp>
        <p:nvGrpSpPr>
          <p:cNvPr id="5" name="Google Shape;1317;p15"/>
          <p:cNvGrpSpPr/>
          <p:nvPr/>
        </p:nvGrpSpPr>
        <p:grpSpPr>
          <a:xfrm>
            <a:off x="8052465" y="710872"/>
            <a:ext cx="593558" cy="678167"/>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6854130" y="129236"/>
            <a:ext cx="907855" cy="932092"/>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41;p15"/>
          <p:cNvGrpSpPr/>
          <p:nvPr/>
        </p:nvGrpSpPr>
        <p:grpSpPr>
          <a:xfrm>
            <a:off x="8543430" y="1594248"/>
            <a:ext cx="412321" cy="412472"/>
            <a:chOff x="1611825" y="1896250"/>
            <a:chExt cx="54200" cy="54175"/>
          </a:xfrm>
        </p:grpSpPr>
        <p:sp>
          <p:nvSpPr>
            <p:cNvPr id="18" name="Google Shape;1342;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3;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4;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5;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6;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644" y="3187058"/>
            <a:ext cx="2192796" cy="649035"/>
          </a:xfrm>
          <a:prstGeom prst="rect">
            <a:avLst/>
          </a:prstGeom>
        </p:spPr>
      </p:pic>
    </p:spTree>
    <p:extLst>
      <p:ext uri="{BB962C8B-B14F-4D97-AF65-F5344CB8AC3E}">
        <p14:creationId xmlns:p14="http://schemas.microsoft.com/office/powerpoint/2010/main" val="8719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51290" y="334032"/>
            <a:ext cx="6071128" cy="572700"/>
          </a:xfrm>
        </p:spPr>
        <p:txBody>
          <a:bodyPr/>
          <a:lstStyle/>
          <a:p>
            <a:pPr lvl="0" algn="l"/>
            <a:r>
              <a:rPr lang="fr-FR" sz="3600" dirty="0">
                <a:solidFill>
                  <a:schemeClr val="tx1"/>
                </a:solidFill>
              </a:rPr>
              <a:t>Calcul</a:t>
            </a:r>
            <a:r>
              <a:rPr lang="fr-FR" sz="3600" dirty="0"/>
              <a:t> de prix de l'option par simulation de Monte </a:t>
            </a:r>
            <a:r>
              <a:rPr lang="fr-FR" sz="3600" dirty="0" smtClean="0"/>
              <a:t>Carlo (2)</a:t>
            </a:r>
            <a:endParaRPr lang="fr-FR" sz="3600" dirty="0"/>
          </a:p>
        </p:txBody>
      </p:sp>
      <p:grpSp>
        <p:nvGrpSpPr>
          <p:cNvPr id="5" name="Google Shape;1317;p15"/>
          <p:cNvGrpSpPr/>
          <p:nvPr/>
        </p:nvGrpSpPr>
        <p:grpSpPr>
          <a:xfrm>
            <a:off x="469470" y="295029"/>
            <a:ext cx="835642" cy="805216"/>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1679228" y="237243"/>
            <a:ext cx="413222" cy="440926"/>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Image 16"/>
          <p:cNvPicPr/>
          <p:nvPr/>
        </p:nvPicPr>
        <p:blipFill>
          <a:blip r:embed="rId3"/>
          <a:stretch>
            <a:fillRect/>
          </a:stretch>
        </p:blipFill>
        <p:spPr>
          <a:xfrm>
            <a:off x="297098" y="2687917"/>
            <a:ext cx="8043096" cy="2122309"/>
          </a:xfrm>
          <a:prstGeom prst="rect">
            <a:avLst/>
          </a:prstGeom>
        </p:spPr>
      </p:pic>
      <p:sp>
        <p:nvSpPr>
          <p:cNvPr id="19" name="Google Shape;285;p38"/>
          <p:cNvSpPr txBox="1">
            <a:spLocks/>
          </p:cNvSpPr>
          <p:nvPr/>
        </p:nvSpPr>
        <p:spPr>
          <a:xfrm>
            <a:off x="674642" y="1657712"/>
            <a:ext cx="7798800" cy="20604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rgbClr val="F8F8F8"/>
                </a:solidFill>
                <a:latin typeface="Source Sans Pro" panose="020B0604020202020204" charset="0"/>
              </a:rPr>
              <a:t>Après avoir trouvé St, nous allons procéder au remplissage d’une liste que nous avons créée, ici nommée xx, par </a:t>
            </a:r>
            <a:r>
              <a:rPr lang="fr-FR" dirty="0" smtClean="0">
                <a:solidFill>
                  <a:srgbClr val="F8F8F8"/>
                </a:solidFill>
                <a:latin typeface="Source Sans Pro" panose="020B0604020202020204" charset="0"/>
              </a:rPr>
              <a:t>: </a:t>
            </a:r>
          </a:p>
          <a:p>
            <a:r>
              <a:rPr lang="fr-FR" dirty="0" smtClean="0">
                <a:solidFill>
                  <a:srgbClr val="F8F8F8"/>
                </a:solidFill>
                <a:latin typeface="Source Sans Pro" panose="020B0604020202020204" charset="0"/>
              </a:rPr>
              <a:t>soit </a:t>
            </a:r>
            <a:r>
              <a:rPr lang="fr-FR" dirty="0">
                <a:solidFill>
                  <a:srgbClr val="F8F8F8"/>
                </a:solidFill>
                <a:latin typeface="Source Sans Pro" panose="020B0604020202020204" charset="0"/>
              </a:rPr>
              <a:t>une valeur de S –K, soit 0</a:t>
            </a:r>
          </a:p>
          <a:p>
            <a:r>
              <a:rPr lang="fr-FR" dirty="0">
                <a:solidFill>
                  <a:srgbClr val="F8F8F8"/>
                </a:solidFill>
                <a:latin typeface="Source Sans Pro" panose="020B0604020202020204" charset="0"/>
              </a:rPr>
              <a:t>En fin on terminer, par calculer le prix de l’option :</a:t>
            </a:r>
          </a:p>
        </p:txBody>
      </p:sp>
    </p:spTree>
    <p:extLst>
      <p:ext uri="{BB962C8B-B14F-4D97-AF65-F5344CB8AC3E}">
        <p14:creationId xmlns:p14="http://schemas.microsoft.com/office/powerpoint/2010/main" val="420615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58928" y="351507"/>
            <a:ext cx="7665714" cy="572700"/>
          </a:xfrm>
        </p:spPr>
        <p:txBody>
          <a:bodyPr/>
          <a:lstStyle/>
          <a:p>
            <a:pPr algn="l"/>
            <a:r>
              <a:rPr lang="fr-FR" sz="3600" dirty="0" smtClean="0">
                <a:solidFill>
                  <a:schemeClr val="tx1"/>
                </a:solidFill>
              </a:rPr>
              <a:t>Comparaison</a:t>
            </a:r>
            <a:r>
              <a:rPr lang="fr-FR" sz="3600" dirty="0" smtClean="0"/>
              <a:t> entre les deux méthodes</a:t>
            </a:r>
            <a:endParaRPr lang="fr-FR" sz="3600" dirty="0"/>
          </a:p>
        </p:txBody>
      </p:sp>
      <p:pic>
        <p:nvPicPr>
          <p:cNvPr id="3" name="Image 2"/>
          <p:cNvPicPr/>
          <p:nvPr/>
        </p:nvPicPr>
        <p:blipFill>
          <a:blip r:embed="rId3"/>
          <a:stretch>
            <a:fillRect/>
          </a:stretch>
        </p:blipFill>
        <p:spPr>
          <a:xfrm>
            <a:off x="556747" y="2047009"/>
            <a:ext cx="7867503" cy="1099680"/>
          </a:xfrm>
          <a:prstGeom prst="rect">
            <a:avLst/>
          </a:prstGeom>
        </p:spPr>
      </p:pic>
      <p:pic>
        <p:nvPicPr>
          <p:cNvPr id="4" name="Image 3"/>
          <p:cNvPicPr/>
          <p:nvPr/>
        </p:nvPicPr>
        <p:blipFill>
          <a:blip r:embed="rId4"/>
          <a:stretch>
            <a:fillRect/>
          </a:stretch>
        </p:blipFill>
        <p:spPr>
          <a:xfrm>
            <a:off x="556747" y="3626427"/>
            <a:ext cx="7867502" cy="1258275"/>
          </a:xfrm>
          <a:prstGeom prst="rect">
            <a:avLst/>
          </a:prstGeom>
        </p:spPr>
      </p:pic>
      <p:grpSp>
        <p:nvGrpSpPr>
          <p:cNvPr id="5" name="Google Shape;1317;p15"/>
          <p:cNvGrpSpPr/>
          <p:nvPr/>
        </p:nvGrpSpPr>
        <p:grpSpPr>
          <a:xfrm>
            <a:off x="6937257" y="171811"/>
            <a:ext cx="907855" cy="932092"/>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8052465" y="710872"/>
            <a:ext cx="593558" cy="678167"/>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itre 1"/>
          <p:cNvSpPr txBox="1">
            <a:spLocks/>
          </p:cNvSpPr>
          <p:nvPr/>
        </p:nvSpPr>
        <p:spPr>
          <a:xfrm>
            <a:off x="558928" y="1575906"/>
            <a:ext cx="3718131" cy="424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800"/>
              <a:buFont typeface="Source Sans Pro SemiBold"/>
              <a:buNone/>
              <a:defRPr sz="1800" b="0" i="0" u="none" strike="noStrike" cap="none">
                <a:solidFill>
                  <a:srgbClr val="F3F3F3"/>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2pPr>
            <a:lvl3pPr marR="0" lvl="2"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3pPr>
            <a:lvl4pPr marR="0" lvl="3"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4pPr>
            <a:lvl5pPr marR="0" lvl="4"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5pPr>
            <a:lvl6pPr marR="0" lvl="5"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6pPr>
            <a:lvl7pPr marR="0" lvl="6"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7pPr>
            <a:lvl8pPr marR="0" lvl="7"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8pPr>
            <a:lvl9pPr marR="0" lvl="8"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9pPr>
          </a:lstStyle>
          <a:p>
            <a:pPr algn="l"/>
            <a:r>
              <a:rPr lang="fr-FR" sz="2000" dirty="0" smtClean="0">
                <a:solidFill>
                  <a:schemeClr val="tx1"/>
                </a:solidFill>
              </a:rPr>
              <a:t>1- </a:t>
            </a:r>
            <a:r>
              <a:rPr lang="fr-FR" sz="2000" dirty="0" smtClean="0">
                <a:solidFill>
                  <a:schemeClr val="tx1"/>
                </a:solidFill>
              </a:rPr>
              <a:t>Black-</a:t>
            </a:r>
            <a:r>
              <a:rPr lang="fr-FR" sz="2000" dirty="0" err="1" smtClean="0">
                <a:solidFill>
                  <a:schemeClr val="tx1"/>
                </a:solidFill>
              </a:rPr>
              <a:t>Scholes</a:t>
            </a:r>
            <a:r>
              <a:rPr lang="fr-FR" sz="2000" dirty="0" smtClean="0">
                <a:solidFill>
                  <a:schemeClr val="tx1"/>
                </a:solidFill>
              </a:rPr>
              <a:t> </a:t>
            </a:r>
            <a:r>
              <a:rPr lang="fr-FR" sz="2000" dirty="0" smtClean="0">
                <a:solidFill>
                  <a:schemeClr val="tx1"/>
                </a:solidFill>
              </a:rPr>
              <a:t>: </a:t>
            </a:r>
            <a:endParaRPr lang="fr-FR" sz="2000" dirty="0">
              <a:solidFill>
                <a:schemeClr val="tx1"/>
              </a:solidFill>
            </a:endParaRPr>
          </a:p>
          <a:p>
            <a:endParaRPr lang="fr-FR" sz="2000" dirty="0">
              <a:solidFill>
                <a:schemeClr val="tx1"/>
              </a:solidFill>
            </a:endParaRPr>
          </a:p>
        </p:txBody>
      </p:sp>
      <p:sp>
        <p:nvSpPr>
          <p:cNvPr id="18" name="Titre 1"/>
          <p:cNvSpPr txBox="1">
            <a:spLocks/>
          </p:cNvSpPr>
          <p:nvPr/>
        </p:nvSpPr>
        <p:spPr>
          <a:xfrm>
            <a:off x="556747" y="3174278"/>
            <a:ext cx="3718131" cy="424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800"/>
              <a:buFont typeface="Source Sans Pro SemiBold"/>
              <a:buNone/>
              <a:defRPr sz="1800" b="0" i="0" u="none" strike="noStrike" cap="none">
                <a:solidFill>
                  <a:srgbClr val="F3F3F3"/>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2pPr>
            <a:lvl3pPr marR="0" lvl="2"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3pPr>
            <a:lvl4pPr marR="0" lvl="3"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4pPr>
            <a:lvl5pPr marR="0" lvl="4"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5pPr>
            <a:lvl6pPr marR="0" lvl="5"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6pPr>
            <a:lvl7pPr marR="0" lvl="6"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7pPr>
            <a:lvl8pPr marR="0" lvl="7"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8pPr>
            <a:lvl9pPr marR="0" lvl="8"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9pPr>
          </a:lstStyle>
          <a:p>
            <a:pPr algn="l"/>
            <a:r>
              <a:rPr lang="fr-FR" sz="2000" dirty="0" smtClean="0">
                <a:solidFill>
                  <a:schemeClr val="tx1"/>
                </a:solidFill>
              </a:rPr>
              <a:t>2- Monte-Carlo :</a:t>
            </a:r>
            <a:endParaRPr lang="fr-FR" sz="2000" dirty="0">
              <a:solidFill>
                <a:schemeClr val="tx1"/>
              </a:solidFill>
            </a:endParaRPr>
          </a:p>
          <a:p>
            <a:endParaRPr lang="fr-FR" sz="2000" dirty="0">
              <a:solidFill>
                <a:schemeClr val="tx1"/>
              </a:solidFill>
            </a:endParaRPr>
          </a:p>
        </p:txBody>
      </p:sp>
      <p:sp>
        <p:nvSpPr>
          <p:cNvPr id="21" name="Ellipse 20"/>
          <p:cNvSpPr/>
          <p:nvPr/>
        </p:nvSpPr>
        <p:spPr>
          <a:xfrm>
            <a:off x="370609" y="2861618"/>
            <a:ext cx="2306781" cy="312660"/>
          </a:xfrm>
          <a:prstGeom prst="ellipse">
            <a:avLst/>
          </a:prstGeom>
          <a:solidFill>
            <a:srgbClr val="C00000">
              <a:alpha val="28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370609" y="4599632"/>
            <a:ext cx="2306781" cy="312660"/>
          </a:xfrm>
          <a:prstGeom prst="ellipse">
            <a:avLst/>
          </a:prstGeom>
          <a:solidFill>
            <a:srgbClr val="C00000">
              <a:alpha val="28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2986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p:nvPr/>
        </p:nvSpPr>
        <p:spPr>
          <a:xfrm>
            <a:off x="4166727" y="971889"/>
            <a:ext cx="1205400" cy="12054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1"/>
          <p:cNvSpPr txBox="1">
            <a:spLocks noGrp="1"/>
          </p:cNvSpPr>
          <p:nvPr>
            <p:ph type="title"/>
          </p:nvPr>
        </p:nvSpPr>
        <p:spPr>
          <a:xfrm>
            <a:off x="1961031" y="2141557"/>
            <a:ext cx="5429755" cy="148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INTRODUCTION</a:t>
            </a:r>
            <a:endParaRPr dirty="0">
              <a:solidFill>
                <a:srgbClr val="20C8C8"/>
              </a:solidFill>
            </a:endParaRPr>
          </a:p>
        </p:txBody>
      </p:sp>
      <p:sp>
        <p:nvSpPr>
          <p:cNvPr id="199" name="Google Shape;199;p41"/>
          <p:cNvSpPr txBox="1">
            <a:spLocks noGrp="1"/>
          </p:cNvSpPr>
          <p:nvPr>
            <p:ph type="title" idx="2"/>
          </p:nvPr>
        </p:nvSpPr>
        <p:spPr>
          <a:xfrm>
            <a:off x="3874377" y="1128027"/>
            <a:ext cx="17901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cxnSp>
        <p:nvCxnSpPr>
          <p:cNvPr id="6" name="Connecteur droit 5"/>
          <p:cNvCxnSpPr/>
          <p:nvPr/>
        </p:nvCxnSpPr>
        <p:spPr>
          <a:xfrm flipV="1">
            <a:off x="2196275" y="3233797"/>
            <a:ext cx="4861055" cy="0"/>
          </a:xfrm>
          <a:prstGeom prst="line">
            <a:avLst/>
          </a:prstGeom>
          <a:ln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8237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p:nvPr/>
        </p:nvSpPr>
        <p:spPr>
          <a:xfrm>
            <a:off x="4166727" y="971889"/>
            <a:ext cx="1205400" cy="12054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1"/>
          <p:cNvSpPr txBox="1">
            <a:spLocks noGrp="1"/>
          </p:cNvSpPr>
          <p:nvPr>
            <p:ph type="title"/>
          </p:nvPr>
        </p:nvSpPr>
        <p:spPr>
          <a:xfrm>
            <a:off x="1961031" y="2141557"/>
            <a:ext cx="5429755" cy="148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CONCLUSION</a:t>
            </a:r>
            <a:endParaRPr dirty="0">
              <a:solidFill>
                <a:srgbClr val="20C8C8"/>
              </a:solidFill>
            </a:endParaRPr>
          </a:p>
        </p:txBody>
      </p:sp>
      <p:sp>
        <p:nvSpPr>
          <p:cNvPr id="199" name="Google Shape;199;p41"/>
          <p:cNvSpPr txBox="1">
            <a:spLocks noGrp="1"/>
          </p:cNvSpPr>
          <p:nvPr>
            <p:ph type="title" idx="2"/>
          </p:nvPr>
        </p:nvSpPr>
        <p:spPr>
          <a:xfrm>
            <a:off x="3874377" y="1128027"/>
            <a:ext cx="17901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05</a:t>
            </a:r>
            <a:endParaRPr dirty="0"/>
          </a:p>
        </p:txBody>
      </p:sp>
      <p:cxnSp>
        <p:nvCxnSpPr>
          <p:cNvPr id="6" name="Connecteur droit 5"/>
          <p:cNvCxnSpPr/>
          <p:nvPr/>
        </p:nvCxnSpPr>
        <p:spPr>
          <a:xfrm flipV="1">
            <a:off x="2196275" y="3233797"/>
            <a:ext cx="4861055" cy="0"/>
          </a:xfrm>
          <a:prstGeom prst="line">
            <a:avLst/>
          </a:prstGeom>
          <a:ln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3382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Google Shape;197;p41"/>
          <p:cNvSpPr txBox="1">
            <a:spLocks/>
          </p:cNvSpPr>
          <p:nvPr/>
        </p:nvSpPr>
        <p:spPr>
          <a:xfrm>
            <a:off x="1095399" y="1830600"/>
            <a:ext cx="5429755" cy="1482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6000" dirty="0" smtClean="0">
                <a:solidFill>
                  <a:srgbClr val="F8F8F8"/>
                </a:solidFill>
                <a:latin typeface="Source Sans Pro" panose="020B0604020202020204" charset="0"/>
              </a:rPr>
              <a:t>CONCLUSION</a:t>
            </a:r>
            <a:endParaRPr lang="fr-FR" sz="6000" dirty="0">
              <a:solidFill>
                <a:srgbClr val="F8F8F8"/>
              </a:solidFill>
              <a:latin typeface="Source Sans Pro" panose="020B0604020202020204" charset="0"/>
            </a:endParaRPr>
          </a:p>
        </p:txBody>
      </p:sp>
    </p:spTree>
    <p:extLst>
      <p:ext uri="{BB962C8B-B14F-4D97-AF65-F5344CB8AC3E}">
        <p14:creationId xmlns:p14="http://schemas.microsoft.com/office/powerpoint/2010/main" val="4521623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97;p41"/>
          <p:cNvSpPr txBox="1">
            <a:spLocks/>
          </p:cNvSpPr>
          <p:nvPr/>
        </p:nvSpPr>
        <p:spPr>
          <a:xfrm>
            <a:off x="291881" y="860911"/>
            <a:ext cx="8754583" cy="1482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5400" dirty="0" smtClean="0">
                <a:solidFill>
                  <a:srgbClr val="F8F8F8"/>
                </a:solidFill>
                <a:latin typeface="Source Sans Pro" panose="020B0604020202020204" charset="0"/>
              </a:rPr>
              <a:t>Merci pour votre </a:t>
            </a:r>
            <a:r>
              <a:rPr lang="fr-FR" sz="5400" dirty="0" smtClean="0">
                <a:solidFill>
                  <a:schemeClr val="tx1"/>
                </a:solidFill>
                <a:latin typeface="Source Sans Pro" panose="020B0604020202020204" charset="0"/>
              </a:rPr>
              <a:t>attention</a:t>
            </a:r>
            <a:endParaRPr lang="fr-FR" sz="5400" dirty="0">
              <a:solidFill>
                <a:schemeClr val="tx1"/>
              </a:solidFill>
              <a:latin typeface="Source Sans Pro" panose="020B0604020202020204" charset="0"/>
            </a:endParaRPr>
          </a:p>
        </p:txBody>
      </p:sp>
      <p:sp>
        <p:nvSpPr>
          <p:cNvPr id="4" name="Titre 1"/>
          <p:cNvSpPr txBox="1">
            <a:spLocks/>
          </p:cNvSpPr>
          <p:nvPr/>
        </p:nvSpPr>
        <p:spPr>
          <a:xfrm>
            <a:off x="1824392" y="2403837"/>
            <a:ext cx="7462231" cy="424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1800"/>
              <a:buFont typeface="Source Sans Pro SemiBold"/>
              <a:buNone/>
              <a:defRPr sz="1800" b="0" i="0" u="none" strike="noStrike" cap="none">
                <a:solidFill>
                  <a:srgbClr val="F3F3F3"/>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2pPr>
            <a:lvl3pPr marR="0" lvl="2"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3pPr>
            <a:lvl4pPr marR="0" lvl="3"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4pPr>
            <a:lvl5pPr marR="0" lvl="4"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5pPr>
            <a:lvl6pPr marR="0" lvl="5"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6pPr>
            <a:lvl7pPr marR="0" lvl="6"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7pPr>
            <a:lvl8pPr marR="0" lvl="7"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8pPr>
            <a:lvl9pPr marR="0" lvl="8" algn="l" rtl="0">
              <a:lnSpc>
                <a:spcPct val="100000"/>
              </a:lnSpc>
              <a:spcBef>
                <a:spcPts val="0"/>
              </a:spcBef>
              <a:spcAft>
                <a:spcPts val="0"/>
              </a:spcAft>
              <a:buClr>
                <a:srgbClr val="F3F3F3"/>
              </a:buClr>
              <a:buSzPts val="2800"/>
              <a:buFont typeface="Source Sans Pro"/>
              <a:buNone/>
              <a:defRPr sz="2800" b="1" i="0" u="none" strike="noStrike" cap="none">
                <a:solidFill>
                  <a:srgbClr val="F3F3F3"/>
                </a:solidFill>
                <a:latin typeface="Source Sans Pro"/>
                <a:ea typeface="Source Sans Pro"/>
                <a:cs typeface="Source Sans Pro"/>
                <a:sym typeface="Source Sans Pro"/>
              </a:defRPr>
            </a:lvl9pPr>
          </a:lstStyle>
          <a:p>
            <a:pPr algn="l"/>
            <a:r>
              <a:rPr lang="fr-FR" sz="1600" dirty="0" smtClean="0">
                <a:solidFill>
                  <a:srgbClr val="F8F8F8"/>
                </a:solidFill>
              </a:rPr>
              <a:t>Pour plus de détails concernant le code, et les fichiers des </a:t>
            </a:r>
          </a:p>
          <a:p>
            <a:pPr algn="l"/>
            <a:r>
              <a:rPr lang="fr-FR" sz="1600" dirty="0" smtClean="0">
                <a:solidFill>
                  <a:srgbClr val="F8F8F8"/>
                </a:solidFill>
              </a:rPr>
              <a:t>données veuillez trouver tous les supports dans notre dossier.</a:t>
            </a:r>
            <a:endParaRPr lang="fr-FR" sz="1600" dirty="0">
              <a:solidFill>
                <a:srgbClr val="F8F8F8"/>
              </a:solidFill>
            </a:endParaRPr>
          </a:p>
        </p:txBody>
      </p:sp>
      <p:grpSp>
        <p:nvGrpSpPr>
          <p:cNvPr id="5" name="Google Shape;10978;p76"/>
          <p:cNvGrpSpPr/>
          <p:nvPr/>
        </p:nvGrpSpPr>
        <p:grpSpPr>
          <a:xfrm>
            <a:off x="1070438" y="2441561"/>
            <a:ext cx="613900" cy="547653"/>
            <a:chOff x="3522521" y="1975857"/>
            <a:chExt cx="367013" cy="331278"/>
          </a:xfrm>
          <a:solidFill>
            <a:srgbClr val="F8F8F8"/>
          </a:solidFill>
        </p:grpSpPr>
        <p:sp>
          <p:nvSpPr>
            <p:cNvPr id="6" name="Google Shape;10979;p76"/>
            <p:cNvSpPr/>
            <p:nvPr/>
          </p:nvSpPr>
          <p:spPr>
            <a:xfrm>
              <a:off x="3665841" y="1975857"/>
              <a:ext cx="91302" cy="91682"/>
            </a:xfrm>
            <a:custGeom>
              <a:avLst/>
              <a:gdLst/>
              <a:ahLst/>
              <a:cxnLst/>
              <a:rect l="l" t="t" r="r" b="b"/>
              <a:pathLst>
                <a:path w="2882" h="2894" extrusionOk="0">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80;p76"/>
            <p:cNvSpPr/>
            <p:nvPr/>
          </p:nvSpPr>
          <p:spPr>
            <a:xfrm>
              <a:off x="3693751" y="2004147"/>
              <a:ext cx="34721" cy="35101"/>
            </a:xfrm>
            <a:custGeom>
              <a:avLst/>
              <a:gdLst/>
              <a:ahLst/>
              <a:cxnLst/>
              <a:rect l="l" t="t" r="r" b="b"/>
              <a:pathLst>
                <a:path w="1096" h="1108" extrusionOk="0">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81;p76"/>
            <p:cNvSpPr/>
            <p:nvPr/>
          </p:nvSpPr>
          <p:spPr>
            <a:xfrm>
              <a:off x="3679052" y="2008297"/>
              <a:ext cx="210482" cy="228983"/>
            </a:xfrm>
            <a:custGeom>
              <a:avLst/>
              <a:gdLst/>
              <a:ahLst/>
              <a:cxnLst/>
              <a:rect l="l" t="t" r="r" b="b"/>
              <a:pathLst>
                <a:path w="6644" h="7228" extrusionOk="0">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82;p76"/>
            <p:cNvSpPr/>
            <p:nvPr/>
          </p:nvSpPr>
          <p:spPr>
            <a:xfrm>
              <a:off x="3772951" y="2050907"/>
              <a:ext cx="73973" cy="73593"/>
            </a:xfrm>
            <a:custGeom>
              <a:avLst/>
              <a:gdLst/>
              <a:ahLst/>
              <a:cxnLst/>
              <a:rect l="l" t="t" r="r" b="b"/>
              <a:pathLst>
                <a:path w="2335" h="2323" extrusionOk="0">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83;p76"/>
            <p:cNvSpPr/>
            <p:nvPr/>
          </p:nvSpPr>
          <p:spPr>
            <a:xfrm>
              <a:off x="3790312" y="2069028"/>
              <a:ext cx="38491" cy="38491"/>
            </a:xfrm>
            <a:custGeom>
              <a:avLst/>
              <a:gdLst/>
              <a:ahLst/>
              <a:cxnLst/>
              <a:rect l="l" t="t" r="r" b="b"/>
              <a:pathLst>
                <a:path w="1215" h="1215" extrusionOk="0">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84;p76"/>
            <p:cNvSpPr/>
            <p:nvPr/>
          </p:nvSpPr>
          <p:spPr>
            <a:xfrm>
              <a:off x="3522521" y="2081447"/>
              <a:ext cx="294212" cy="225688"/>
            </a:xfrm>
            <a:custGeom>
              <a:avLst/>
              <a:gdLst/>
              <a:ahLst/>
              <a:cxnLst/>
              <a:rect l="l" t="t" r="r" b="b"/>
              <a:pathLst>
                <a:path w="9287" h="7124" extrusionOk="0">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85;p76"/>
            <p:cNvSpPr/>
            <p:nvPr/>
          </p:nvSpPr>
          <p:spPr>
            <a:xfrm>
              <a:off x="3810682" y="2248812"/>
              <a:ext cx="1774" cy="253"/>
            </a:xfrm>
            <a:custGeom>
              <a:avLst/>
              <a:gdLst/>
              <a:ahLst/>
              <a:cxnLst/>
              <a:rect l="l" t="t" r="r" b="b"/>
              <a:pathLst>
                <a:path w="56" h="8" extrusionOk="0">
                  <a:moveTo>
                    <a:pt x="1" y="1"/>
                  </a:moveTo>
                  <a:cubicBezTo>
                    <a:pt x="1" y="1"/>
                    <a:pt x="7" y="2"/>
                    <a:pt x="24" y="4"/>
                  </a:cubicBezTo>
                  <a:cubicBezTo>
                    <a:pt x="44" y="7"/>
                    <a:pt x="52" y="8"/>
                    <a:pt x="53" y="8"/>
                  </a:cubicBezTo>
                  <a:cubicBezTo>
                    <a:pt x="55" y="8"/>
                    <a:pt x="3" y="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143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Google Shape;197;p41"/>
          <p:cNvSpPr txBox="1">
            <a:spLocks/>
          </p:cNvSpPr>
          <p:nvPr/>
        </p:nvSpPr>
        <p:spPr>
          <a:xfrm>
            <a:off x="461841" y="1958191"/>
            <a:ext cx="5429755" cy="1482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4800" dirty="0" smtClean="0">
                <a:solidFill>
                  <a:srgbClr val="F8F8F8"/>
                </a:solidFill>
              </a:rPr>
              <a:t>INTRODUCTION</a:t>
            </a:r>
            <a:endParaRPr lang="fr-FR" sz="4800" dirty="0">
              <a:solidFill>
                <a:srgbClr val="F8F8F8"/>
              </a:solidFill>
            </a:endParaRPr>
          </a:p>
        </p:txBody>
      </p:sp>
    </p:spTree>
    <p:extLst>
      <p:ext uri="{BB962C8B-B14F-4D97-AF65-F5344CB8AC3E}">
        <p14:creationId xmlns:p14="http://schemas.microsoft.com/office/powerpoint/2010/main" val="35522849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1"/>
          <p:cNvSpPr/>
          <p:nvPr/>
        </p:nvSpPr>
        <p:spPr>
          <a:xfrm>
            <a:off x="4166727" y="971889"/>
            <a:ext cx="1205400" cy="12054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1"/>
          <p:cNvSpPr txBox="1">
            <a:spLocks noGrp="1"/>
          </p:cNvSpPr>
          <p:nvPr>
            <p:ph type="title"/>
          </p:nvPr>
        </p:nvSpPr>
        <p:spPr>
          <a:xfrm>
            <a:off x="2054549" y="2437336"/>
            <a:ext cx="5429755" cy="1482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BLACK-SCHOLES &amp;</a:t>
            </a:r>
            <a:br>
              <a:rPr lang="en" dirty="0" smtClean="0"/>
            </a:br>
            <a:r>
              <a:rPr lang="en" dirty="0" smtClean="0"/>
              <a:t>MONTE-CARLO</a:t>
            </a:r>
            <a:endParaRPr dirty="0">
              <a:solidFill>
                <a:srgbClr val="20C8C8"/>
              </a:solidFill>
            </a:endParaRPr>
          </a:p>
        </p:txBody>
      </p:sp>
      <p:sp>
        <p:nvSpPr>
          <p:cNvPr id="199" name="Google Shape;199;p41"/>
          <p:cNvSpPr txBox="1">
            <a:spLocks noGrp="1"/>
          </p:cNvSpPr>
          <p:nvPr>
            <p:ph type="title" idx="2"/>
          </p:nvPr>
        </p:nvSpPr>
        <p:spPr>
          <a:xfrm>
            <a:off x="3874377" y="1128027"/>
            <a:ext cx="1790100" cy="893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02</a:t>
            </a:r>
            <a:endParaRPr dirty="0"/>
          </a:p>
        </p:txBody>
      </p:sp>
      <p:cxnSp>
        <p:nvCxnSpPr>
          <p:cNvPr id="6" name="Connecteur droit 5"/>
          <p:cNvCxnSpPr/>
          <p:nvPr/>
        </p:nvCxnSpPr>
        <p:spPr>
          <a:xfrm flipV="1">
            <a:off x="2380462" y="3919636"/>
            <a:ext cx="4861055" cy="0"/>
          </a:xfrm>
          <a:prstGeom prst="line">
            <a:avLst/>
          </a:prstGeom>
          <a:ln cmpd="sng"/>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5576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5;p38"/>
          <p:cNvSpPr txBox="1">
            <a:spLocks/>
          </p:cNvSpPr>
          <p:nvPr/>
        </p:nvSpPr>
        <p:spPr>
          <a:xfrm>
            <a:off x="1286992" y="3023384"/>
            <a:ext cx="1403209" cy="5403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fr-FR" dirty="0" smtClean="0">
                <a:solidFill>
                  <a:srgbClr val="F8F8F8"/>
                </a:solidFill>
                <a:latin typeface="Source Sans Pro" panose="020B0604020202020204" charset="0"/>
              </a:rPr>
              <a:t>Marchés </a:t>
            </a:r>
          </a:p>
          <a:p>
            <a:pPr marL="0" indent="0" algn="ctr"/>
            <a:r>
              <a:rPr lang="fr-FR" dirty="0" smtClean="0">
                <a:solidFill>
                  <a:srgbClr val="F8F8F8"/>
                </a:solidFill>
                <a:latin typeface="Source Sans Pro" panose="020B0604020202020204" charset="0"/>
              </a:rPr>
              <a:t>efficaces</a:t>
            </a:r>
            <a:endParaRPr lang="fr-FR" dirty="0">
              <a:solidFill>
                <a:srgbClr val="F8F8F8"/>
              </a:solidFill>
              <a:latin typeface="Source Sans Pro" panose="020B0604020202020204" charset="0"/>
            </a:endParaRPr>
          </a:p>
        </p:txBody>
      </p:sp>
      <p:grpSp>
        <p:nvGrpSpPr>
          <p:cNvPr id="5" name="Google Shape;1317;p15"/>
          <p:cNvGrpSpPr/>
          <p:nvPr/>
        </p:nvGrpSpPr>
        <p:grpSpPr>
          <a:xfrm>
            <a:off x="7803192" y="414328"/>
            <a:ext cx="593558" cy="678167"/>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6168357" y="166267"/>
            <a:ext cx="907855" cy="932092"/>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41;p15"/>
          <p:cNvGrpSpPr/>
          <p:nvPr/>
        </p:nvGrpSpPr>
        <p:grpSpPr>
          <a:xfrm>
            <a:off x="8543430" y="1594248"/>
            <a:ext cx="412321" cy="412472"/>
            <a:chOff x="1611825" y="1896250"/>
            <a:chExt cx="54200" cy="54175"/>
          </a:xfrm>
        </p:grpSpPr>
        <p:sp>
          <p:nvSpPr>
            <p:cNvPr id="18" name="Google Shape;1342;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3;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4;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5;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6;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28;p37"/>
          <p:cNvSpPr txBox="1">
            <a:spLocks noGrp="1"/>
          </p:cNvSpPr>
          <p:nvPr>
            <p:ph type="title"/>
          </p:nvPr>
        </p:nvSpPr>
        <p:spPr>
          <a:xfrm>
            <a:off x="827028" y="844482"/>
            <a:ext cx="7223796" cy="766050"/>
          </a:xfrm>
          <a:prstGeom prst="rect">
            <a:avLst/>
          </a:prstGeom>
        </p:spPr>
        <p:txBody>
          <a:bodyPr spcFirstLastPara="1" wrap="square" lIns="91425" tIns="91425" rIns="91425" bIns="91425" anchor="b" anchorCtr="0">
            <a:noAutofit/>
          </a:bodyPr>
          <a:lstStyle/>
          <a:p>
            <a:pPr lvl="0" algn="l"/>
            <a:r>
              <a:rPr lang="es" sz="3600" dirty="0" smtClean="0">
                <a:solidFill>
                  <a:schemeClr val="accent5"/>
                </a:solidFill>
              </a:rPr>
              <a:t>Structure du</a:t>
            </a:r>
            <a:r>
              <a:rPr lang="es" sz="3600" dirty="0" smtClean="0">
                <a:solidFill>
                  <a:srgbClr val="F8F8F8"/>
                </a:solidFill>
              </a:rPr>
              <a:t> modéle </a:t>
            </a:r>
            <a:br>
              <a:rPr lang="es" sz="3600" dirty="0" smtClean="0">
                <a:solidFill>
                  <a:srgbClr val="F8F8F8"/>
                </a:solidFill>
              </a:rPr>
            </a:br>
            <a:r>
              <a:rPr lang="es" sz="3600" dirty="0" smtClean="0">
                <a:solidFill>
                  <a:srgbClr val="F8F8F8"/>
                </a:solidFill>
              </a:rPr>
              <a:t>Black-Scholes</a:t>
            </a:r>
            <a:endParaRPr sz="3600" b="0" dirty="0">
              <a:solidFill>
                <a:srgbClr val="F8F8F8"/>
              </a:solidFill>
              <a:sym typeface="Source Sans Pro SemiBold"/>
            </a:endParaRPr>
          </a:p>
        </p:txBody>
      </p:sp>
      <p:grpSp>
        <p:nvGrpSpPr>
          <p:cNvPr id="23" name="Google Shape;12575;p79"/>
          <p:cNvGrpSpPr/>
          <p:nvPr/>
        </p:nvGrpSpPr>
        <p:grpSpPr>
          <a:xfrm>
            <a:off x="1480522" y="2172482"/>
            <a:ext cx="976189" cy="794175"/>
            <a:chOff x="5211031" y="1969108"/>
            <a:chExt cx="226661" cy="363467"/>
          </a:xfrm>
          <a:solidFill>
            <a:srgbClr val="F8F8F8"/>
          </a:solidFill>
        </p:grpSpPr>
        <p:sp>
          <p:nvSpPr>
            <p:cNvPr id="24" name="Google Shape;12576;p79"/>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577;p79"/>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85;p38"/>
          <p:cNvSpPr txBox="1">
            <a:spLocks/>
          </p:cNvSpPr>
          <p:nvPr/>
        </p:nvSpPr>
        <p:spPr>
          <a:xfrm>
            <a:off x="2872123" y="3023384"/>
            <a:ext cx="1614202" cy="5403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fr-FR" dirty="0" smtClean="0">
                <a:solidFill>
                  <a:srgbClr val="F8F8F8"/>
                </a:solidFill>
                <a:latin typeface="Source Sans Pro" panose="020B0604020202020204" charset="0"/>
              </a:rPr>
              <a:t>Absence du Coût de transaction</a:t>
            </a:r>
            <a:endParaRPr lang="fr-FR" dirty="0">
              <a:solidFill>
                <a:srgbClr val="F8F8F8"/>
              </a:solidFill>
              <a:latin typeface="Source Sans Pro" panose="020B0604020202020204" charset="0"/>
            </a:endParaRPr>
          </a:p>
        </p:txBody>
      </p:sp>
      <p:sp>
        <p:nvSpPr>
          <p:cNvPr id="27" name="Google Shape;285;p38"/>
          <p:cNvSpPr txBox="1">
            <a:spLocks/>
          </p:cNvSpPr>
          <p:nvPr/>
        </p:nvSpPr>
        <p:spPr>
          <a:xfrm>
            <a:off x="6315725" y="3023384"/>
            <a:ext cx="1823242" cy="5403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fr-FR" dirty="0" smtClean="0">
                <a:solidFill>
                  <a:srgbClr val="F8F8F8"/>
                </a:solidFill>
                <a:latin typeface="Source Sans Pro" panose="020B0604020202020204" charset="0"/>
              </a:rPr>
              <a:t>Volatilité connue </a:t>
            </a:r>
          </a:p>
          <a:p>
            <a:pPr marL="0" indent="0" algn="ctr"/>
            <a:r>
              <a:rPr lang="fr-FR" dirty="0" smtClean="0">
                <a:solidFill>
                  <a:srgbClr val="F8F8F8"/>
                </a:solidFill>
                <a:latin typeface="Source Sans Pro" panose="020B0604020202020204" charset="0"/>
              </a:rPr>
              <a:t>Et Sans risque</a:t>
            </a:r>
            <a:endParaRPr lang="fr-FR" dirty="0">
              <a:solidFill>
                <a:srgbClr val="F8F8F8"/>
              </a:solidFill>
              <a:latin typeface="Source Sans Pro" panose="020B0604020202020204" charset="0"/>
            </a:endParaRPr>
          </a:p>
        </p:txBody>
      </p:sp>
      <p:sp>
        <p:nvSpPr>
          <p:cNvPr id="28" name="Google Shape;285;p38"/>
          <p:cNvSpPr txBox="1">
            <a:spLocks/>
          </p:cNvSpPr>
          <p:nvPr/>
        </p:nvSpPr>
        <p:spPr>
          <a:xfrm>
            <a:off x="4678750" y="3023384"/>
            <a:ext cx="1522074" cy="5403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ctr"/>
            <a:r>
              <a:rPr lang="fr-FR" dirty="0" smtClean="0">
                <a:solidFill>
                  <a:srgbClr val="F8F8F8"/>
                </a:solidFill>
                <a:latin typeface="Source Sans Pro" panose="020B0604020202020204" charset="0"/>
              </a:rPr>
              <a:t>Aucun paiement </a:t>
            </a:r>
          </a:p>
          <a:p>
            <a:pPr marL="0" indent="0" algn="ctr"/>
            <a:r>
              <a:rPr lang="fr-FR" dirty="0" smtClean="0">
                <a:solidFill>
                  <a:srgbClr val="F8F8F8"/>
                </a:solidFill>
                <a:latin typeface="Source Sans Pro" panose="020B0604020202020204" charset="0"/>
              </a:rPr>
              <a:t>de dividendes</a:t>
            </a:r>
            <a:endParaRPr lang="fr-FR" dirty="0">
              <a:solidFill>
                <a:srgbClr val="F8F8F8"/>
              </a:solidFill>
              <a:latin typeface="Source Sans Pro" panose="020B0604020202020204" charset="0"/>
            </a:endParaRPr>
          </a:p>
        </p:txBody>
      </p:sp>
      <p:grpSp>
        <p:nvGrpSpPr>
          <p:cNvPr id="126" name="Google Shape;9082;p73"/>
          <p:cNvGrpSpPr/>
          <p:nvPr/>
        </p:nvGrpSpPr>
        <p:grpSpPr>
          <a:xfrm>
            <a:off x="3209574" y="2189468"/>
            <a:ext cx="940310" cy="680454"/>
            <a:chOff x="6849393" y="3733994"/>
            <a:chExt cx="355053" cy="248038"/>
          </a:xfrm>
          <a:solidFill>
            <a:srgbClr val="F8F8F8"/>
          </a:solidFill>
        </p:grpSpPr>
        <p:sp>
          <p:nvSpPr>
            <p:cNvPr id="127" name="Google Shape;9083;p73"/>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084;p73"/>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085;p73"/>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086;p73"/>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087;p73"/>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0410;p75"/>
          <p:cNvGrpSpPr/>
          <p:nvPr/>
        </p:nvGrpSpPr>
        <p:grpSpPr>
          <a:xfrm>
            <a:off x="5029922" y="2199021"/>
            <a:ext cx="820272" cy="661348"/>
            <a:chOff x="5778676" y="3826972"/>
            <a:chExt cx="349052" cy="313055"/>
          </a:xfrm>
          <a:solidFill>
            <a:srgbClr val="F8F8F8"/>
          </a:solidFill>
        </p:grpSpPr>
        <p:sp>
          <p:nvSpPr>
            <p:cNvPr id="133" name="Google Shape;10411;p75"/>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0412;p75"/>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0413;p75"/>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0414;p75"/>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0415;p75"/>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0382;p75"/>
          <p:cNvGrpSpPr/>
          <p:nvPr/>
        </p:nvGrpSpPr>
        <p:grpSpPr>
          <a:xfrm>
            <a:off x="6706092" y="2166590"/>
            <a:ext cx="925718" cy="703332"/>
            <a:chOff x="7550258" y="3832670"/>
            <a:chExt cx="371395" cy="301279"/>
          </a:xfrm>
          <a:solidFill>
            <a:srgbClr val="F8F8F8"/>
          </a:solidFill>
        </p:grpSpPr>
        <p:sp>
          <p:nvSpPr>
            <p:cNvPr id="139" name="Google Shape;10383;p75"/>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0384;p75"/>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0385;p75"/>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0386;p75"/>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0387;p75"/>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0388;p75"/>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0389;p75"/>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0390;p75"/>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0391;p75"/>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0392;p75"/>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0393;p75"/>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0394;p75"/>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395;p75"/>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396;p75"/>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397;p75"/>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398;p75"/>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399;p75"/>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400;p75"/>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35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6"/>
                                        </p:tgtEl>
                                        <p:attrNameLst>
                                          <p:attrName>style.visibility</p:attrName>
                                        </p:attrNameLst>
                                      </p:cBhvr>
                                      <p:to>
                                        <p:strVal val="visible"/>
                                      </p:to>
                                    </p:set>
                                    <p:animEffect transition="in" filter="fade">
                                      <p:cBhvr>
                                        <p:cTn id="24" dur="1000"/>
                                        <p:tgtEl>
                                          <p:spTgt spid="126"/>
                                        </p:tgtEl>
                                      </p:cBhvr>
                                    </p:animEffect>
                                    <p:anim calcmode="lin" valueType="num">
                                      <p:cBhvr>
                                        <p:cTn id="25" dur="1000" fill="hold"/>
                                        <p:tgtEl>
                                          <p:spTgt spid="126"/>
                                        </p:tgtEl>
                                        <p:attrNameLst>
                                          <p:attrName>ppt_x</p:attrName>
                                        </p:attrNameLst>
                                      </p:cBhvr>
                                      <p:tavLst>
                                        <p:tav tm="0">
                                          <p:val>
                                            <p:strVal val="#ppt_x"/>
                                          </p:val>
                                        </p:tav>
                                        <p:tav tm="100000">
                                          <p:val>
                                            <p:strVal val="#ppt_x"/>
                                          </p:val>
                                        </p:tav>
                                      </p:tavLst>
                                    </p:anim>
                                    <p:anim calcmode="lin" valueType="num">
                                      <p:cBhvr>
                                        <p:cTn id="26"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1000"/>
                                        <p:tgtEl>
                                          <p:spTgt spid="132"/>
                                        </p:tgtEl>
                                      </p:cBhvr>
                                    </p:animEffect>
                                    <p:anim calcmode="lin" valueType="num">
                                      <p:cBhvr>
                                        <p:cTn id="37" dur="1000" fill="hold"/>
                                        <p:tgtEl>
                                          <p:spTgt spid="132"/>
                                        </p:tgtEl>
                                        <p:attrNameLst>
                                          <p:attrName>ppt_x</p:attrName>
                                        </p:attrNameLst>
                                      </p:cBhvr>
                                      <p:tavLst>
                                        <p:tav tm="0">
                                          <p:val>
                                            <p:strVal val="#ppt_x"/>
                                          </p:val>
                                        </p:tav>
                                        <p:tav tm="100000">
                                          <p:val>
                                            <p:strVal val="#ppt_x"/>
                                          </p:val>
                                        </p:tav>
                                      </p:tavLst>
                                    </p:anim>
                                    <p:anim calcmode="lin" valueType="num">
                                      <p:cBhvr>
                                        <p:cTn id="38"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8"/>
                                        </p:tgtEl>
                                        <p:attrNameLst>
                                          <p:attrName>style.visibility</p:attrName>
                                        </p:attrNameLst>
                                      </p:cBhvr>
                                      <p:to>
                                        <p:strVal val="visible"/>
                                      </p:to>
                                    </p:set>
                                    <p:animEffect transition="in" filter="fade">
                                      <p:cBhvr>
                                        <p:cTn id="48" dur="1000"/>
                                        <p:tgtEl>
                                          <p:spTgt spid="138"/>
                                        </p:tgtEl>
                                      </p:cBhvr>
                                    </p:animEffect>
                                    <p:anim calcmode="lin" valueType="num">
                                      <p:cBhvr>
                                        <p:cTn id="49" dur="1000" fill="hold"/>
                                        <p:tgtEl>
                                          <p:spTgt spid="138"/>
                                        </p:tgtEl>
                                        <p:attrNameLst>
                                          <p:attrName>ppt_x</p:attrName>
                                        </p:attrNameLst>
                                      </p:cBhvr>
                                      <p:tavLst>
                                        <p:tav tm="0">
                                          <p:val>
                                            <p:strVal val="#ppt_x"/>
                                          </p:val>
                                        </p:tav>
                                        <p:tav tm="100000">
                                          <p:val>
                                            <p:strVal val="#ppt_x"/>
                                          </p:val>
                                        </p:tav>
                                      </p:tavLst>
                                    </p:anim>
                                    <p:anim calcmode="lin" valueType="num">
                                      <p:cBhvr>
                                        <p:cTn id="50"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8;p37"/>
          <p:cNvSpPr txBox="1">
            <a:spLocks noGrp="1"/>
          </p:cNvSpPr>
          <p:nvPr>
            <p:ph type="title"/>
          </p:nvPr>
        </p:nvSpPr>
        <p:spPr>
          <a:xfrm>
            <a:off x="732775" y="421188"/>
            <a:ext cx="7223796" cy="766050"/>
          </a:xfrm>
          <a:prstGeom prst="rect">
            <a:avLst/>
          </a:prstGeom>
        </p:spPr>
        <p:txBody>
          <a:bodyPr spcFirstLastPara="1" wrap="square" lIns="91425" tIns="91425" rIns="91425" bIns="91425" anchor="b" anchorCtr="0">
            <a:noAutofit/>
          </a:bodyPr>
          <a:lstStyle/>
          <a:p>
            <a:pPr lvl="0" algn="l"/>
            <a:r>
              <a:rPr lang="es" sz="3600" dirty="0">
                <a:solidFill>
                  <a:schemeClr val="accent5"/>
                </a:solidFill>
              </a:rPr>
              <a:t>Modéle</a:t>
            </a:r>
            <a:r>
              <a:rPr lang="es" sz="3600" dirty="0">
                <a:solidFill>
                  <a:srgbClr val="F8F8F8"/>
                </a:solidFill>
              </a:rPr>
              <a:t> Black-Scholes</a:t>
            </a:r>
            <a:endParaRPr sz="3600" b="0" dirty="0">
              <a:solidFill>
                <a:srgbClr val="F8F8F8"/>
              </a:solidFill>
              <a:sym typeface="Source Sans Pro SemiBold"/>
            </a:endParaRPr>
          </a:p>
        </p:txBody>
      </p:sp>
      <p:pic>
        <p:nvPicPr>
          <p:cNvPr id="4" name="Image 3">
            <a:extLst>
              <a:ext uri="{FF2B5EF4-FFF2-40B4-BE49-F238E27FC236}">
                <a16:creationId xmlns:a16="http://schemas.microsoft.com/office/drawing/2014/main" id="{206D6B46-2AB0-4000-89E8-CB481A578471}"/>
              </a:ext>
            </a:extLst>
          </p:cNvPr>
          <p:cNvPicPr>
            <a:picLocks noChangeAspect="1"/>
          </p:cNvPicPr>
          <p:nvPr/>
        </p:nvPicPr>
        <p:blipFill>
          <a:blip r:embed="rId2"/>
          <a:stretch>
            <a:fillRect/>
          </a:stretch>
        </p:blipFill>
        <p:spPr>
          <a:xfrm>
            <a:off x="3204434" y="3569309"/>
            <a:ext cx="2404637" cy="772302"/>
          </a:xfrm>
          <a:prstGeom prst="rect">
            <a:avLst/>
          </a:prstGeom>
        </p:spPr>
      </p:pic>
      <p:sp>
        <p:nvSpPr>
          <p:cNvPr id="6" name="Google Shape;285;p38"/>
          <p:cNvSpPr txBox="1">
            <a:spLocks/>
          </p:cNvSpPr>
          <p:nvPr/>
        </p:nvSpPr>
        <p:spPr>
          <a:xfrm>
            <a:off x="732775" y="1358746"/>
            <a:ext cx="7798800" cy="20604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smtClean="0">
                <a:solidFill>
                  <a:srgbClr val="F8F8F8"/>
                </a:solidFill>
                <a:latin typeface="Source Sans Pro" panose="020B0604020202020204" charset="0"/>
              </a:rPr>
              <a:t>Robert C. Merton a commencé les modèles de tarification des options, publiant un document  compréhension mathématique d’entre eux qu’il a nommé comme « Black-</a:t>
            </a:r>
            <a:r>
              <a:rPr lang="fr-FR" dirty="0" err="1" smtClean="0">
                <a:solidFill>
                  <a:srgbClr val="F8F8F8"/>
                </a:solidFill>
                <a:latin typeface="Source Sans Pro" panose="020B0604020202020204" charset="0"/>
              </a:rPr>
              <a:t>Scholes</a:t>
            </a:r>
            <a:r>
              <a:rPr lang="fr-FR" dirty="0" smtClean="0">
                <a:solidFill>
                  <a:srgbClr val="F8F8F8"/>
                </a:solidFill>
                <a:latin typeface="Source Sans Pro" panose="020B0604020202020204" charset="0"/>
              </a:rPr>
              <a:t> Options Pricing Model »  Merton et </a:t>
            </a:r>
            <a:r>
              <a:rPr lang="fr-FR" dirty="0" err="1" smtClean="0">
                <a:solidFill>
                  <a:srgbClr val="F8F8F8"/>
                </a:solidFill>
                <a:latin typeface="Source Sans Pro" panose="020B0604020202020204" charset="0"/>
              </a:rPr>
              <a:t>Scholes</a:t>
            </a:r>
            <a:r>
              <a:rPr lang="fr-FR" dirty="0" smtClean="0">
                <a:solidFill>
                  <a:srgbClr val="F8F8F8"/>
                </a:solidFill>
                <a:latin typeface="Source Sans Pro" panose="020B0604020202020204" charset="0"/>
              </a:rPr>
              <a:t> ont reçu le prix Nobel de sciences économiques en 1997 pour leur travail du modèle de tarification des options. </a:t>
            </a:r>
          </a:p>
          <a:p>
            <a:r>
              <a:rPr lang="fr-FR" dirty="0" smtClean="0">
                <a:solidFill>
                  <a:srgbClr val="F8F8F8"/>
                </a:solidFill>
                <a:latin typeface="Source Sans Pro" panose="020B0604020202020204" charset="0"/>
              </a:rPr>
              <a:t>Le modèle Black-</a:t>
            </a:r>
            <a:r>
              <a:rPr lang="fr-FR" dirty="0" err="1" smtClean="0">
                <a:solidFill>
                  <a:srgbClr val="F8F8F8"/>
                </a:solidFill>
                <a:latin typeface="Source Sans Pro" panose="020B0604020202020204" charset="0"/>
              </a:rPr>
              <a:t>Scholes</a:t>
            </a:r>
            <a:r>
              <a:rPr lang="fr-FR" dirty="0" smtClean="0">
                <a:solidFill>
                  <a:srgbClr val="F8F8F8"/>
                </a:solidFill>
                <a:latin typeface="Source Sans Pro" panose="020B0604020202020204" charset="0"/>
              </a:rPr>
              <a:t> interprète la relation entre les prix des options et  actions sous-jacentes. </a:t>
            </a:r>
          </a:p>
          <a:p>
            <a:endParaRPr lang="fr-FR" dirty="0" smtClean="0">
              <a:solidFill>
                <a:srgbClr val="F8F8F8"/>
              </a:solidFill>
              <a:latin typeface="Source Sans Pro" panose="020B0604020202020204" charset="0"/>
            </a:endParaRPr>
          </a:p>
          <a:p>
            <a:r>
              <a:rPr lang="fr-FR" dirty="0" smtClean="0">
                <a:solidFill>
                  <a:srgbClr val="F8F8F8"/>
                </a:solidFill>
                <a:latin typeface="Source Sans Pro" panose="020B0604020202020204" charset="0"/>
              </a:rPr>
              <a:t>Il n’existe aucune opportunité d’arbitrage (une sorte de commerce dont le profit est supérieur à risque) sur le marché financier. </a:t>
            </a:r>
          </a:p>
          <a:p>
            <a:r>
              <a:rPr lang="fr-FR" dirty="0" smtClean="0">
                <a:solidFill>
                  <a:srgbClr val="F8F8F8"/>
                </a:solidFill>
                <a:latin typeface="Source Sans Pro" panose="020B0604020202020204" charset="0"/>
              </a:rPr>
              <a:t>La valeur des actions sous-jacentes doit suivre </a:t>
            </a:r>
            <a:r>
              <a:rPr lang="fr-FR" dirty="0" smtClean="0">
                <a:solidFill>
                  <a:srgbClr val="F8F8F8"/>
                </a:solidFill>
                <a:latin typeface="Source Sans Pro" panose="020B0604020202020204" charset="0"/>
              </a:rPr>
              <a:t>un Mouvement </a:t>
            </a:r>
            <a:r>
              <a:rPr lang="fr-FR" dirty="0" smtClean="0">
                <a:solidFill>
                  <a:srgbClr val="F8F8F8"/>
                </a:solidFill>
                <a:latin typeface="Source Sans Pro" panose="020B0604020202020204" charset="0"/>
              </a:rPr>
              <a:t>brownien de:</a:t>
            </a:r>
            <a:endParaRPr lang="fr-FR" dirty="0">
              <a:solidFill>
                <a:srgbClr val="F8F8F8"/>
              </a:solidFill>
              <a:latin typeface="Source Sans Pro" panose="020B0604020202020204" charset="0"/>
            </a:endParaRPr>
          </a:p>
        </p:txBody>
      </p:sp>
      <p:sp>
        <p:nvSpPr>
          <p:cNvPr id="7" name="Google Shape;285;p38"/>
          <p:cNvSpPr txBox="1">
            <a:spLocks/>
          </p:cNvSpPr>
          <p:nvPr/>
        </p:nvSpPr>
        <p:spPr>
          <a:xfrm>
            <a:off x="254718" y="4125281"/>
            <a:ext cx="2498878" cy="5828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smtClean="0">
                <a:solidFill>
                  <a:srgbClr val="F8F8F8"/>
                </a:solidFill>
                <a:latin typeface="Montserrat" panose="020B0604020202020204" charset="0"/>
              </a:rPr>
              <a:t>le taux de croissance moyen de l’action sous-jacente</a:t>
            </a:r>
            <a:endParaRPr lang="fr-FR" sz="1200" dirty="0">
              <a:solidFill>
                <a:srgbClr val="F8F8F8"/>
              </a:solidFill>
              <a:latin typeface="Montserrat" panose="020B0604020202020204" charset="0"/>
            </a:endParaRPr>
          </a:p>
        </p:txBody>
      </p:sp>
      <p:sp>
        <p:nvSpPr>
          <p:cNvPr id="8" name="Google Shape;285;p38"/>
          <p:cNvSpPr txBox="1">
            <a:spLocks/>
          </p:cNvSpPr>
          <p:nvPr/>
        </p:nvSpPr>
        <p:spPr>
          <a:xfrm>
            <a:off x="3035539" y="4416687"/>
            <a:ext cx="2769332" cy="10120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smtClean="0">
                <a:solidFill>
                  <a:srgbClr val="F8F8F8"/>
                </a:solidFill>
                <a:latin typeface="Montserrat" panose="020B0604020202020204" charset="0"/>
              </a:rPr>
              <a:t>dénote la volatilité (le prix potentiels des actions) du titre</a:t>
            </a:r>
            <a:endParaRPr lang="fr-FR" sz="1200" dirty="0">
              <a:solidFill>
                <a:srgbClr val="F8F8F8"/>
              </a:solidFill>
              <a:latin typeface="Montserrat" panose="020B0604020202020204" charset="0"/>
            </a:endParaRPr>
          </a:p>
        </p:txBody>
      </p:sp>
      <p:sp>
        <p:nvSpPr>
          <p:cNvPr id="9" name="Google Shape;285;p38"/>
          <p:cNvSpPr txBox="1">
            <a:spLocks/>
          </p:cNvSpPr>
          <p:nvPr/>
        </p:nvSpPr>
        <p:spPr>
          <a:xfrm>
            <a:off x="6168357" y="3689222"/>
            <a:ext cx="2137723" cy="4462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sz="1200" smtClean="0">
                <a:solidFill>
                  <a:srgbClr val="F8F8F8"/>
                </a:solidFill>
                <a:latin typeface="Montserrat" panose="020B0604020202020204" charset="0"/>
              </a:rPr>
              <a:t>une motion brownienne</a:t>
            </a:r>
            <a:endParaRPr lang="fr-FR" sz="1200" dirty="0">
              <a:solidFill>
                <a:srgbClr val="F8F8F8"/>
              </a:solidFill>
              <a:latin typeface="Montserrat" panose="020B0604020202020204" charset="0"/>
            </a:endParaRPr>
          </a:p>
        </p:txBody>
      </p:sp>
      <p:cxnSp>
        <p:nvCxnSpPr>
          <p:cNvPr id="10" name="Connecteur droit avec flèche 9"/>
          <p:cNvCxnSpPr>
            <a:stCxn id="7" idx="3"/>
          </p:cNvCxnSpPr>
          <p:nvPr/>
        </p:nvCxnSpPr>
        <p:spPr>
          <a:xfrm flipV="1">
            <a:off x="2753596" y="4135428"/>
            <a:ext cx="1046534" cy="281259"/>
          </a:xfrm>
          <a:prstGeom prst="straightConnector1">
            <a:avLst/>
          </a:prstGeom>
          <a:ln>
            <a:solidFill>
              <a:srgbClr val="073763"/>
            </a:solidFill>
            <a:tailEnd type="triangle"/>
          </a:ln>
        </p:spPr>
        <p:style>
          <a:lnRef idx="1">
            <a:schemeClr val="dk1"/>
          </a:lnRef>
          <a:fillRef idx="0">
            <a:schemeClr val="dk1"/>
          </a:fillRef>
          <a:effectRef idx="0">
            <a:schemeClr val="dk1"/>
          </a:effectRef>
          <a:fontRef idx="minor">
            <a:schemeClr val="tx1"/>
          </a:fontRef>
        </p:style>
      </p:cxnSp>
      <p:cxnSp>
        <p:nvCxnSpPr>
          <p:cNvPr id="11" name="Connecteur droit avec flèche 10"/>
          <p:cNvCxnSpPr/>
          <p:nvPr/>
        </p:nvCxnSpPr>
        <p:spPr>
          <a:xfrm flipV="1">
            <a:off x="4250968" y="4052455"/>
            <a:ext cx="456114" cy="364233"/>
          </a:xfrm>
          <a:prstGeom prst="straightConnector1">
            <a:avLst/>
          </a:prstGeom>
          <a:ln>
            <a:solidFill>
              <a:srgbClr val="073763"/>
            </a:solidFill>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p:cNvCxnSpPr/>
          <p:nvPr/>
        </p:nvCxnSpPr>
        <p:spPr>
          <a:xfrm flipH="1">
            <a:off x="5351319" y="3912325"/>
            <a:ext cx="955963" cy="43135"/>
          </a:xfrm>
          <a:prstGeom prst="straightConnector1">
            <a:avLst/>
          </a:prstGeom>
          <a:ln>
            <a:solidFill>
              <a:srgbClr val="073763"/>
            </a:solidFill>
            <a:tailEnd type="triangle"/>
          </a:ln>
        </p:spPr>
        <p:style>
          <a:lnRef idx="1">
            <a:schemeClr val="dk1"/>
          </a:lnRef>
          <a:fillRef idx="0">
            <a:schemeClr val="dk1"/>
          </a:fillRef>
          <a:effectRef idx="0">
            <a:schemeClr val="dk1"/>
          </a:effectRef>
          <a:fontRef idx="minor">
            <a:schemeClr val="tx1"/>
          </a:fontRef>
        </p:style>
      </p:cxnSp>
      <p:grpSp>
        <p:nvGrpSpPr>
          <p:cNvPr id="13" name="Google Shape;1317;p15"/>
          <p:cNvGrpSpPr/>
          <p:nvPr/>
        </p:nvGrpSpPr>
        <p:grpSpPr>
          <a:xfrm>
            <a:off x="7803192" y="414328"/>
            <a:ext cx="593558" cy="678167"/>
            <a:chOff x="1611825" y="1896250"/>
            <a:chExt cx="54200" cy="54175"/>
          </a:xfrm>
        </p:grpSpPr>
        <p:sp>
          <p:nvSpPr>
            <p:cNvPr id="14"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317;p15"/>
          <p:cNvGrpSpPr/>
          <p:nvPr/>
        </p:nvGrpSpPr>
        <p:grpSpPr>
          <a:xfrm>
            <a:off x="6168357" y="166267"/>
            <a:ext cx="907855" cy="932092"/>
            <a:chOff x="1611825" y="1896250"/>
            <a:chExt cx="54200" cy="54175"/>
          </a:xfrm>
        </p:grpSpPr>
        <p:sp>
          <p:nvSpPr>
            <p:cNvPr id="20"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341;p15"/>
          <p:cNvGrpSpPr/>
          <p:nvPr/>
        </p:nvGrpSpPr>
        <p:grpSpPr>
          <a:xfrm>
            <a:off x="8543430" y="1594248"/>
            <a:ext cx="412321" cy="412472"/>
            <a:chOff x="1611825" y="1896250"/>
            <a:chExt cx="54200" cy="54175"/>
          </a:xfrm>
        </p:grpSpPr>
        <p:sp>
          <p:nvSpPr>
            <p:cNvPr id="26" name="Google Shape;1342;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43;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44;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45;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46;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28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1000"/>
                                        <p:tgtEl>
                                          <p:spTgt spid="8">
                                            <p:txEl>
                                              <p:pRg st="0" end="0"/>
                                            </p:txEl>
                                          </p:spTgt>
                                        </p:tgtEl>
                                      </p:cBhvr>
                                    </p:animEffect>
                                    <p:anim calcmode="lin" valueType="num">
                                      <p:cBhvr>
                                        <p:cTn id="2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1000"/>
                                        <p:tgtEl>
                                          <p:spTgt spid="9">
                                            <p:txEl>
                                              <p:pRg st="0" end="0"/>
                                            </p:txEl>
                                          </p:spTgt>
                                        </p:tgtEl>
                                      </p:cBhvr>
                                    </p:animEffect>
                                    <p:anim calcmode="lin" valueType="num">
                                      <p:cBhvr>
                                        <p:cTn id="3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8;p37"/>
          <p:cNvSpPr txBox="1">
            <a:spLocks noGrp="1"/>
          </p:cNvSpPr>
          <p:nvPr>
            <p:ph type="title"/>
          </p:nvPr>
        </p:nvSpPr>
        <p:spPr>
          <a:xfrm>
            <a:off x="732775" y="368068"/>
            <a:ext cx="7223796" cy="766050"/>
          </a:xfrm>
          <a:prstGeom prst="rect">
            <a:avLst/>
          </a:prstGeom>
        </p:spPr>
        <p:txBody>
          <a:bodyPr spcFirstLastPara="1" wrap="square" lIns="91425" tIns="91425" rIns="91425" bIns="91425" anchor="b" anchorCtr="0">
            <a:noAutofit/>
          </a:bodyPr>
          <a:lstStyle/>
          <a:p>
            <a:pPr lvl="0" algn="l"/>
            <a:r>
              <a:rPr lang="es" sz="3600" dirty="0">
                <a:solidFill>
                  <a:schemeClr val="accent5"/>
                </a:solidFill>
              </a:rPr>
              <a:t>Modéle</a:t>
            </a:r>
            <a:r>
              <a:rPr lang="es" sz="3600" dirty="0">
                <a:solidFill>
                  <a:srgbClr val="F8F8F8"/>
                </a:solidFill>
              </a:rPr>
              <a:t> </a:t>
            </a:r>
            <a:r>
              <a:rPr lang="es" sz="3600" dirty="0" smtClean="0">
                <a:solidFill>
                  <a:srgbClr val="F8F8F8"/>
                </a:solidFill>
              </a:rPr>
              <a:t>Monte-Carlo</a:t>
            </a:r>
            <a:endParaRPr sz="3600" b="0" dirty="0">
              <a:solidFill>
                <a:srgbClr val="F8F8F8"/>
              </a:solidFill>
              <a:sym typeface="Source Sans Pro SemiBold"/>
            </a:endParaRPr>
          </a:p>
        </p:txBody>
      </p:sp>
      <p:sp>
        <p:nvSpPr>
          <p:cNvPr id="4" name="Google Shape;285;p38"/>
          <p:cNvSpPr txBox="1">
            <a:spLocks/>
          </p:cNvSpPr>
          <p:nvPr/>
        </p:nvSpPr>
        <p:spPr>
          <a:xfrm>
            <a:off x="732775" y="1358746"/>
            <a:ext cx="7798800" cy="20604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r>
              <a:rPr lang="fr-FR" dirty="0">
                <a:solidFill>
                  <a:srgbClr val="F8F8F8"/>
                </a:solidFill>
                <a:latin typeface="Source Sans Pro" panose="020B0604020202020204" charset="0"/>
              </a:rPr>
              <a:t>Est une méthode souvent utilisée en finance mathématique pour calculer la valeur d'une option avec de multiples sources d'incertitudes et des caractéristiques aléatoires, telles que l'évolution des taux d'intérêt, des cours des actions ou taux de change, etc. Cette méthode s'appelle la simulation de Monte Carlo, nommant d'après la ville de Monte Carlo, qui est connue pour ses casinos.</a:t>
            </a:r>
          </a:p>
          <a:p>
            <a:pPr marL="0" indent="0"/>
            <a:endParaRPr lang="fr-FR" dirty="0">
              <a:solidFill>
                <a:srgbClr val="F8F8F8"/>
              </a:solidFill>
              <a:latin typeface="Source Sans Pro" panose="020B0604020202020204" charset="0"/>
            </a:endParaRPr>
          </a:p>
          <a:p>
            <a:pPr marL="0" indent="0"/>
            <a:r>
              <a:rPr lang="fr-FR" dirty="0">
                <a:solidFill>
                  <a:srgbClr val="F8F8F8"/>
                </a:solidFill>
                <a:latin typeface="Source Sans Pro" panose="020B0604020202020204" charset="0"/>
              </a:rPr>
              <a:t>Même si la valeur de l’option peut être facilement calculée à l’aide de la formule de tarification de l’option Black-</a:t>
            </a:r>
            <a:r>
              <a:rPr lang="fr-FR" dirty="0" err="1">
                <a:solidFill>
                  <a:srgbClr val="F8F8F8"/>
                </a:solidFill>
                <a:latin typeface="Source Sans Pro" panose="020B0604020202020204" charset="0"/>
              </a:rPr>
              <a:t>Scholes</a:t>
            </a:r>
            <a:r>
              <a:rPr lang="fr-FR" dirty="0">
                <a:solidFill>
                  <a:srgbClr val="F8F8F8"/>
                </a:solidFill>
                <a:latin typeface="Source Sans Pro" panose="020B0604020202020204" charset="0"/>
              </a:rPr>
              <a:t>, nous pouvons utiliser la technique de simulation de Monte Carlo pour obtenir les mêmes résultats.</a:t>
            </a:r>
          </a:p>
        </p:txBody>
      </p:sp>
      <p:grpSp>
        <p:nvGrpSpPr>
          <p:cNvPr id="5" name="Google Shape;1317;p15"/>
          <p:cNvGrpSpPr/>
          <p:nvPr/>
        </p:nvGrpSpPr>
        <p:grpSpPr>
          <a:xfrm>
            <a:off x="7803192" y="414328"/>
            <a:ext cx="593558" cy="678167"/>
            <a:chOff x="1611825" y="1896250"/>
            <a:chExt cx="54200" cy="54175"/>
          </a:xfrm>
        </p:grpSpPr>
        <p:sp>
          <p:nvSpPr>
            <p:cNvPr id="6"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317;p15"/>
          <p:cNvGrpSpPr/>
          <p:nvPr/>
        </p:nvGrpSpPr>
        <p:grpSpPr>
          <a:xfrm>
            <a:off x="6168357" y="166267"/>
            <a:ext cx="907855" cy="932092"/>
            <a:chOff x="1611825" y="1896250"/>
            <a:chExt cx="54200" cy="54175"/>
          </a:xfrm>
        </p:grpSpPr>
        <p:sp>
          <p:nvSpPr>
            <p:cNvPr id="12" name="Google Shape;1318;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19;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0;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1;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341;p15"/>
          <p:cNvGrpSpPr/>
          <p:nvPr/>
        </p:nvGrpSpPr>
        <p:grpSpPr>
          <a:xfrm>
            <a:off x="8543430" y="1594248"/>
            <a:ext cx="412321" cy="412472"/>
            <a:chOff x="1611825" y="1896250"/>
            <a:chExt cx="54200" cy="54175"/>
          </a:xfrm>
        </p:grpSpPr>
        <p:sp>
          <p:nvSpPr>
            <p:cNvPr id="18" name="Google Shape;1342;p15"/>
            <p:cNvSpPr/>
            <p:nvPr/>
          </p:nvSpPr>
          <p:spPr>
            <a:xfrm>
              <a:off x="1613225" y="1897625"/>
              <a:ext cx="51400" cy="51425"/>
            </a:xfrm>
            <a:custGeom>
              <a:avLst/>
              <a:gdLst/>
              <a:ahLst/>
              <a:cxnLst/>
              <a:rect l="l" t="t" r="r" b="b"/>
              <a:pathLst>
                <a:path w="2056" h="2057" extrusionOk="0">
                  <a:moveTo>
                    <a:pt x="1014" y="1"/>
                  </a:moveTo>
                  <a:cubicBezTo>
                    <a:pt x="466" y="1"/>
                    <a:pt x="0" y="466"/>
                    <a:pt x="0" y="1015"/>
                  </a:cubicBezTo>
                  <a:cubicBezTo>
                    <a:pt x="0" y="1591"/>
                    <a:pt x="466" y="2056"/>
                    <a:pt x="1014" y="2056"/>
                  </a:cubicBezTo>
                  <a:cubicBezTo>
                    <a:pt x="1590" y="2056"/>
                    <a:pt x="2056" y="1591"/>
                    <a:pt x="2056" y="1015"/>
                  </a:cubicBezTo>
                  <a:cubicBezTo>
                    <a:pt x="2056" y="466"/>
                    <a:pt x="1590" y="1"/>
                    <a:pt x="1014" y="1"/>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3;p15"/>
            <p:cNvSpPr/>
            <p:nvPr/>
          </p:nvSpPr>
          <p:spPr>
            <a:xfrm>
              <a:off x="1611825" y="1896250"/>
              <a:ext cx="54200" cy="54175"/>
            </a:xfrm>
            <a:custGeom>
              <a:avLst/>
              <a:gdLst/>
              <a:ahLst/>
              <a:cxnLst/>
              <a:rect l="l" t="t" r="r" b="b"/>
              <a:pathLst>
                <a:path w="2168" h="2167" extrusionOk="0">
                  <a:moveTo>
                    <a:pt x="1070" y="111"/>
                  </a:moveTo>
                  <a:cubicBezTo>
                    <a:pt x="1355" y="111"/>
                    <a:pt x="1591" y="229"/>
                    <a:pt x="1765" y="403"/>
                  </a:cubicBezTo>
                  <a:cubicBezTo>
                    <a:pt x="1938" y="577"/>
                    <a:pt x="2049" y="806"/>
                    <a:pt x="2049" y="1070"/>
                  </a:cubicBezTo>
                  <a:cubicBezTo>
                    <a:pt x="2049" y="1361"/>
                    <a:pt x="1938" y="1590"/>
                    <a:pt x="1765" y="1764"/>
                  </a:cubicBezTo>
                  <a:cubicBezTo>
                    <a:pt x="1591" y="1938"/>
                    <a:pt x="1355" y="2056"/>
                    <a:pt x="1070" y="2056"/>
                  </a:cubicBezTo>
                  <a:cubicBezTo>
                    <a:pt x="806" y="2056"/>
                    <a:pt x="577" y="1938"/>
                    <a:pt x="403" y="1764"/>
                  </a:cubicBezTo>
                  <a:cubicBezTo>
                    <a:pt x="230" y="1590"/>
                    <a:pt x="112" y="1361"/>
                    <a:pt x="112" y="1070"/>
                  </a:cubicBezTo>
                  <a:cubicBezTo>
                    <a:pt x="112" y="806"/>
                    <a:pt x="230" y="577"/>
                    <a:pt x="403" y="403"/>
                  </a:cubicBezTo>
                  <a:cubicBezTo>
                    <a:pt x="577" y="229"/>
                    <a:pt x="806" y="111"/>
                    <a:pt x="1070" y="111"/>
                  </a:cubicBezTo>
                  <a:close/>
                  <a:moveTo>
                    <a:pt x="1070" y="0"/>
                  </a:moveTo>
                  <a:cubicBezTo>
                    <a:pt x="487" y="0"/>
                    <a:pt x="1" y="493"/>
                    <a:pt x="1" y="1070"/>
                  </a:cubicBezTo>
                  <a:cubicBezTo>
                    <a:pt x="1" y="1674"/>
                    <a:pt x="487" y="2167"/>
                    <a:pt x="1070" y="2167"/>
                  </a:cubicBezTo>
                  <a:cubicBezTo>
                    <a:pt x="1674" y="2167"/>
                    <a:pt x="2167" y="1674"/>
                    <a:pt x="2167" y="1070"/>
                  </a:cubicBezTo>
                  <a:cubicBezTo>
                    <a:pt x="2167" y="493"/>
                    <a:pt x="1674" y="0"/>
                    <a:pt x="1070" y="0"/>
                  </a:cubicBezTo>
                  <a:close/>
                </a:path>
              </a:pathLst>
            </a:custGeom>
            <a:solidFill>
              <a:srgbClr val="FED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4;p15"/>
            <p:cNvSpPr/>
            <p:nvPr/>
          </p:nvSpPr>
          <p:spPr>
            <a:xfrm>
              <a:off x="1618950" y="1903350"/>
              <a:ext cx="39775" cy="39975"/>
            </a:xfrm>
            <a:custGeom>
              <a:avLst/>
              <a:gdLst/>
              <a:ahLst/>
              <a:cxnLst/>
              <a:rect l="l" t="t" r="r" b="b"/>
              <a:pathLst>
                <a:path w="1591" h="1599" extrusionOk="0">
                  <a:moveTo>
                    <a:pt x="785" y="1"/>
                  </a:moveTo>
                  <a:cubicBezTo>
                    <a:pt x="348" y="1"/>
                    <a:pt x="0" y="348"/>
                    <a:pt x="0" y="786"/>
                  </a:cubicBezTo>
                  <a:cubicBezTo>
                    <a:pt x="0" y="1251"/>
                    <a:pt x="348" y="1598"/>
                    <a:pt x="785" y="1598"/>
                  </a:cubicBezTo>
                  <a:cubicBezTo>
                    <a:pt x="1243" y="1598"/>
                    <a:pt x="1591" y="1251"/>
                    <a:pt x="1591" y="786"/>
                  </a:cubicBezTo>
                  <a:cubicBezTo>
                    <a:pt x="1591" y="348"/>
                    <a:pt x="1243" y="1"/>
                    <a:pt x="785" y="1"/>
                  </a:cubicBezTo>
                  <a:close/>
                </a:path>
              </a:pathLst>
            </a:custGeom>
            <a:solidFill>
              <a:srgbClr val="E18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5;p15"/>
            <p:cNvSpPr/>
            <p:nvPr/>
          </p:nvSpPr>
          <p:spPr>
            <a:xfrm>
              <a:off x="1620500" y="1904925"/>
              <a:ext cx="36850" cy="36825"/>
            </a:xfrm>
            <a:custGeom>
              <a:avLst/>
              <a:gdLst/>
              <a:ahLst/>
              <a:cxnLst/>
              <a:rect l="l" t="t" r="r" b="b"/>
              <a:pathLst>
                <a:path w="1474" h="1473" extrusionOk="0">
                  <a:moveTo>
                    <a:pt x="723" y="0"/>
                  </a:moveTo>
                  <a:cubicBezTo>
                    <a:pt x="313" y="0"/>
                    <a:pt x="1" y="320"/>
                    <a:pt x="1" y="723"/>
                  </a:cubicBezTo>
                  <a:cubicBezTo>
                    <a:pt x="1" y="1153"/>
                    <a:pt x="313" y="1473"/>
                    <a:pt x="723" y="1473"/>
                  </a:cubicBezTo>
                  <a:cubicBezTo>
                    <a:pt x="1154" y="1473"/>
                    <a:pt x="1473" y="1153"/>
                    <a:pt x="1473" y="723"/>
                  </a:cubicBezTo>
                  <a:cubicBezTo>
                    <a:pt x="1473" y="320"/>
                    <a:pt x="1154" y="0"/>
                    <a:pt x="723" y="0"/>
                  </a:cubicBezTo>
                  <a:close/>
                </a:path>
              </a:pathLst>
            </a:custGeom>
            <a:solidFill>
              <a:srgbClr val="F6A5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46;p15"/>
            <p:cNvSpPr/>
            <p:nvPr/>
          </p:nvSpPr>
          <p:spPr>
            <a:xfrm>
              <a:off x="1633000" y="1910475"/>
              <a:ext cx="13750" cy="22950"/>
            </a:xfrm>
            <a:custGeom>
              <a:avLst/>
              <a:gdLst/>
              <a:ahLst/>
              <a:cxnLst/>
              <a:rect l="l" t="t" r="r" b="b"/>
              <a:pathLst>
                <a:path w="550" h="918" extrusionOk="0">
                  <a:moveTo>
                    <a:pt x="251" y="230"/>
                  </a:moveTo>
                  <a:lnTo>
                    <a:pt x="251" y="376"/>
                  </a:lnTo>
                  <a:cubicBezTo>
                    <a:pt x="209" y="355"/>
                    <a:pt x="188" y="327"/>
                    <a:pt x="188" y="292"/>
                  </a:cubicBezTo>
                  <a:cubicBezTo>
                    <a:pt x="188" y="258"/>
                    <a:pt x="209" y="237"/>
                    <a:pt x="251" y="230"/>
                  </a:cubicBezTo>
                  <a:close/>
                  <a:moveTo>
                    <a:pt x="313" y="549"/>
                  </a:moveTo>
                  <a:cubicBezTo>
                    <a:pt x="348" y="563"/>
                    <a:pt x="362" y="591"/>
                    <a:pt x="362" y="626"/>
                  </a:cubicBezTo>
                  <a:cubicBezTo>
                    <a:pt x="362" y="660"/>
                    <a:pt x="348" y="681"/>
                    <a:pt x="313" y="688"/>
                  </a:cubicBezTo>
                  <a:lnTo>
                    <a:pt x="313" y="549"/>
                  </a:lnTo>
                  <a:close/>
                  <a:moveTo>
                    <a:pt x="251" y="1"/>
                  </a:moveTo>
                  <a:lnTo>
                    <a:pt x="251" y="84"/>
                  </a:lnTo>
                  <a:cubicBezTo>
                    <a:pt x="181" y="91"/>
                    <a:pt x="119" y="112"/>
                    <a:pt x="77" y="153"/>
                  </a:cubicBezTo>
                  <a:cubicBezTo>
                    <a:pt x="29" y="195"/>
                    <a:pt x="1" y="244"/>
                    <a:pt x="1" y="306"/>
                  </a:cubicBezTo>
                  <a:cubicBezTo>
                    <a:pt x="1" y="348"/>
                    <a:pt x="8" y="376"/>
                    <a:pt x="22" y="396"/>
                  </a:cubicBezTo>
                  <a:cubicBezTo>
                    <a:pt x="29" y="410"/>
                    <a:pt x="36" y="417"/>
                    <a:pt x="43" y="431"/>
                  </a:cubicBezTo>
                  <a:cubicBezTo>
                    <a:pt x="50" y="438"/>
                    <a:pt x="56" y="445"/>
                    <a:pt x="70" y="452"/>
                  </a:cubicBezTo>
                  <a:cubicBezTo>
                    <a:pt x="84" y="466"/>
                    <a:pt x="98" y="473"/>
                    <a:pt x="105" y="473"/>
                  </a:cubicBezTo>
                  <a:cubicBezTo>
                    <a:pt x="112" y="480"/>
                    <a:pt x="133" y="487"/>
                    <a:pt x="161" y="501"/>
                  </a:cubicBezTo>
                  <a:cubicBezTo>
                    <a:pt x="188" y="508"/>
                    <a:pt x="216" y="515"/>
                    <a:pt x="251" y="521"/>
                  </a:cubicBezTo>
                  <a:lnTo>
                    <a:pt x="251" y="688"/>
                  </a:lnTo>
                  <a:cubicBezTo>
                    <a:pt x="216" y="681"/>
                    <a:pt x="195" y="653"/>
                    <a:pt x="195" y="605"/>
                  </a:cubicBezTo>
                  <a:lnTo>
                    <a:pt x="1" y="605"/>
                  </a:lnTo>
                  <a:cubicBezTo>
                    <a:pt x="1" y="674"/>
                    <a:pt x="29" y="730"/>
                    <a:pt x="70" y="765"/>
                  </a:cubicBezTo>
                  <a:cubicBezTo>
                    <a:pt x="112" y="806"/>
                    <a:pt x="175" y="827"/>
                    <a:pt x="251" y="834"/>
                  </a:cubicBezTo>
                  <a:lnTo>
                    <a:pt x="251" y="917"/>
                  </a:lnTo>
                  <a:lnTo>
                    <a:pt x="313" y="917"/>
                  </a:lnTo>
                  <a:lnTo>
                    <a:pt x="313" y="834"/>
                  </a:lnTo>
                  <a:cubicBezTo>
                    <a:pt x="383" y="827"/>
                    <a:pt x="438" y="799"/>
                    <a:pt x="487" y="758"/>
                  </a:cubicBezTo>
                  <a:cubicBezTo>
                    <a:pt x="529" y="716"/>
                    <a:pt x="549" y="667"/>
                    <a:pt x="549" y="605"/>
                  </a:cubicBezTo>
                  <a:cubicBezTo>
                    <a:pt x="549" y="528"/>
                    <a:pt x="515" y="473"/>
                    <a:pt x="452" y="438"/>
                  </a:cubicBezTo>
                  <a:cubicBezTo>
                    <a:pt x="424" y="431"/>
                    <a:pt x="383" y="417"/>
                    <a:pt x="313" y="396"/>
                  </a:cubicBezTo>
                  <a:lnTo>
                    <a:pt x="313" y="230"/>
                  </a:lnTo>
                  <a:cubicBezTo>
                    <a:pt x="348" y="244"/>
                    <a:pt x="362" y="271"/>
                    <a:pt x="369" y="306"/>
                  </a:cubicBezTo>
                  <a:lnTo>
                    <a:pt x="549" y="306"/>
                  </a:lnTo>
                  <a:cubicBezTo>
                    <a:pt x="549" y="237"/>
                    <a:pt x="529" y="181"/>
                    <a:pt x="487" y="147"/>
                  </a:cubicBezTo>
                  <a:cubicBezTo>
                    <a:pt x="445" y="112"/>
                    <a:pt x="383" y="91"/>
                    <a:pt x="313" y="84"/>
                  </a:cubicBezTo>
                  <a:lnTo>
                    <a:pt x="3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62476526"/>
      </p:ext>
    </p:extLst>
  </p:cSld>
  <p:clrMapOvr>
    <a:masterClrMapping/>
  </p:clrMapOvr>
  <p:timing>
    <p:tnLst>
      <p:par>
        <p:cTn id="1" dur="indefinite" restart="never" nodeType="tmRoot"/>
      </p:par>
    </p:tnLst>
  </p:timing>
</p:sld>
</file>

<file path=ppt/theme/theme1.xml><?xml version="1.0" encoding="utf-8"?>
<a:theme xmlns:a="http://schemas.openxmlformats.org/drawingml/2006/main" name="Sales &amp; Deals by Slidesgo">
  <a:themeElements>
    <a:clrScheme name="Simple Light">
      <a:dk1>
        <a:srgbClr val="F9B317"/>
      </a:dk1>
      <a:lt1>
        <a:srgbClr val="0C343D"/>
      </a:lt1>
      <a:dk2>
        <a:srgbClr val="134F5C"/>
      </a:dk2>
      <a:lt2>
        <a:srgbClr val="6F0116"/>
      </a:lt2>
      <a:accent1>
        <a:srgbClr val="F9B317"/>
      </a:accent1>
      <a:accent2>
        <a:srgbClr val="0C343D"/>
      </a:accent2>
      <a:accent3>
        <a:srgbClr val="134F5C"/>
      </a:accent3>
      <a:accent4>
        <a:srgbClr val="6F0116"/>
      </a:accent4>
      <a:accent5>
        <a:srgbClr val="F9B317"/>
      </a:accent5>
      <a:accent6>
        <a:srgbClr val="0C343D"/>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900</TotalTime>
  <Words>1033</Words>
  <Application>Microsoft Office PowerPoint</Application>
  <PresentationFormat>Affichage à l'écran (16:9)</PresentationFormat>
  <Paragraphs>159</Paragraphs>
  <Slides>42</Slides>
  <Notes>30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42</vt:i4>
      </vt:variant>
    </vt:vector>
  </HeadingPairs>
  <TitlesOfParts>
    <vt:vector size="55" baseType="lpstr">
      <vt:lpstr>Arial</vt:lpstr>
      <vt:lpstr>Barlow Light</vt:lpstr>
      <vt:lpstr>Josefin Slab Thin</vt:lpstr>
      <vt:lpstr>Montserrat</vt:lpstr>
      <vt:lpstr>Source Sans Pro Light</vt:lpstr>
      <vt:lpstr>Nunito Light</vt:lpstr>
      <vt:lpstr>Source Sans Pro</vt:lpstr>
      <vt:lpstr>Fira Sans Extra Condensed Medium</vt:lpstr>
      <vt:lpstr>Calibri</vt:lpstr>
      <vt:lpstr>Source Sans Pro SemiBold</vt:lpstr>
      <vt:lpstr>맑은 고딕</vt:lpstr>
      <vt:lpstr>Cambria Math</vt:lpstr>
      <vt:lpstr>Sales &amp; Deals by Slidesgo</vt:lpstr>
      <vt:lpstr>Implémentation du modéle de  Black-Scholes</vt:lpstr>
      <vt:lpstr>Plan</vt:lpstr>
      <vt:lpstr>Mieux vaut acheter une entreprise extraordinaire à un prix ordinaire qu’une entreprise ordinaire à un prix extraordinaire.”</vt:lpstr>
      <vt:lpstr>INTRODUCTION</vt:lpstr>
      <vt:lpstr>Présentation PowerPoint</vt:lpstr>
      <vt:lpstr>BLACK-SCHOLES &amp; MONTE-CARLO</vt:lpstr>
      <vt:lpstr>Structure du modéle  Black-Scholes</vt:lpstr>
      <vt:lpstr>Modéle Black-Scholes</vt:lpstr>
      <vt:lpstr>Modéle Monte-Carlo</vt:lpstr>
      <vt:lpstr>PRESENTATION DE L’ENTREPRISE</vt:lpstr>
      <vt:lpstr>Présentation de l’entreprise</vt:lpstr>
      <vt:lpstr>IMPLEMENTATION</vt:lpstr>
      <vt:lpstr>Pourquoi le choix de python?</vt:lpstr>
      <vt:lpstr>Les plateformes et les logiciels utilisés</vt:lpstr>
      <vt:lpstr>Les modules et les packages utilisés </vt:lpstr>
      <vt:lpstr>Présentation PowerPoint</vt:lpstr>
      <vt:lpstr>1- Collecte des données </vt:lpstr>
      <vt:lpstr>2- Importation de la librairie </vt:lpstr>
      <vt:lpstr>3- Importation des données </vt:lpstr>
      <vt:lpstr>4- Afficher DataFrames  </vt:lpstr>
      <vt:lpstr>5- Sélection de notre société  cotée et le nettoyage : ADWYA (1)   </vt:lpstr>
      <vt:lpstr>5- Sélection de notre société  cotée et le nettoyage : ADWYA (2)   </vt:lpstr>
      <vt:lpstr>5- Sélection de notre société  cotée et le nettoyage : ADWYA (3)   </vt:lpstr>
      <vt:lpstr>Test de normalité (1)</vt:lpstr>
      <vt:lpstr>Test de normalité (2)</vt:lpstr>
      <vt:lpstr>Présentation PowerPoint</vt:lpstr>
      <vt:lpstr>1- Calcul du rendement   </vt:lpstr>
      <vt:lpstr>2- Calcul du moyenne    </vt:lpstr>
      <vt:lpstr>3- Calcul du sigma squared    </vt:lpstr>
      <vt:lpstr>4- Calcul du sigma    </vt:lpstr>
      <vt:lpstr>5- Calcul du μ    </vt:lpstr>
      <vt:lpstr>Test d’indépendance du variable RENDEMENT  </vt:lpstr>
      <vt:lpstr>Test de normalité du variable RENDEMENT  </vt:lpstr>
      <vt:lpstr>Présentation PowerPoint</vt:lpstr>
      <vt:lpstr>Calcul de prix de l'option par l'equation Black &amp; Scholes (1)</vt:lpstr>
      <vt:lpstr>Calcul de prix de l'option par l'equation Black &amp; Scholes (2)</vt:lpstr>
      <vt:lpstr>Calcul de prix de l'option par simulation de Monte Carlo (1)</vt:lpstr>
      <vt:lpstr>Calcul de prix de l'option par simulation de Monte Carlo (2)</vt:lpstr>
      <vt:lpstr>Comparaison entre les deux méthodes</vt:lpstr>
      <vt:lpstr>CONCLUSION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&amp; Deals</dc:title>
  <dc:creator>MonPc</dc:creator>
  <cp:lastModifiedBy>Asus</cp:lastModifiedBy>
  <cp:revision>70</cp:revision>
  <dcterms:modified xsi:type="dcterms:W3CDTF">2021-01-23T23:10:38Z</dcterms:modified>
</cp:coreProperties>
</file>